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ubik One" charset="1" panose="02000604000000020004"/>
      <p:regular r:id="rId10"/>
    </p:embeddedFont>
    <p:embeddedFont>
      <p:font typeface="Rubik Light" charset="1" panose="00000400000000000000"/>
      <p:regular r:id="rId11"/>
    </p:embeddedFont>
    <p:embeddedFont>
      <p:font typeface="Rubik Light Bold" charset="1" panose="00000500000000000000"/>
      <p:regular r:id="rId12"/>
    </p:embeddedFont>
    <p:embeddedFont>
      <p:font typeface="Rubik Light Italics" charset="1" panose="00000400000000000000"/>
      <p:regular r:id="rId13"/>
    </p:embeddedFont>
    <p:embeddedFont>
      <p:font typeface="Rubik Light Bold Italics" charset="1" panose="00000500000000000000"/>
      <p:regular r:id="rId14"/>
    </p:embeddedFont>
    <p:embeddedFont>
      <p:font typeface="Now" charset="1" panose="00000500000000000000"/>
      <p:regular r:id="rId15"/>
    </p:embeddedFont>
    <p:embeddedFont>
      <p:font typeface="Now Bold" charset="1" panose="00000600000000000000"/>
      <p:regular r:id="rId16"/>
    </p:embeddedFont>
    <p:embeddedFont>
      <p:font typeface="Now Bold" charset="1" panose="00000800000000000000"/>
      <p:regular r:id="rId17"/>
    </p:embeddedFont>
    <p:embeddedFont>
      <p:font typeface="Now Bold Bold" charset="1" panose="00000A00000000000000"/>
      <p:regular r:id="rId18"/>
    </p:embeddedFont>
    <p:embeddedFont>
      <p:font typeface="Now Thin" charset="1" panose="00000300000000000000"/>
      <p:regular r:id="rId19"/>
    </p:embeddedFont>
    <p:embeddedFont>
      <p:font typeface="Now Thin Bold" charset="1" panose="000004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40" Target="slides/slide20.xml" Type="http://schemas.openxmlformats.org/officeDocument/2006/relationships/slide"/><Relationship Id="rId41" Target="slides/slide21.xml" Type="http://schemas.openxmlformats.org/officeDocument/2006/relationships/slide"/><Relationship Id="rId42" Target="slides/slide22.xml" Type="http://schemas.openxmlformats.org/officeDocument/2006/relationships/slide"/><Relationship Id="rId43" Target="slides/slide23.xml" Type="http://schemas.openxmlformats.org/officeDocument/2006/relationships/slide"/><Relationship Id="rId44" Target="slides/slide24.xml" Type="http://schemas.openxmlformats.org/officeDocument/2006/relationships/slide"/><Relationship Id="rId45" Target="slides/slide25.xml" Type="http://schemas.openxmlformats.org/officeDocument/2006/relationships/slide"/><Relationship Id="rId46" Target="slides/slide26.xml" Type="http://schemas.openxmlformats.org/officeDocument/2006/relationships/slide"/><Relationship Id="rId47" Target="slides/slide27.xml" Type="http://schemas.openxmlformats.org/officeDocument/2006/relationships/slide"/><Relationship Id="rId48" Target="slides/slide28.xml" Type="http://schemas.openxmlformats.org/officeDocument/2006/relationships/slide"/><Relationship Id="rId49" Target="slides/slide29.xml" Type="http://schemas.openxmlformats.org/officeDocument/2006/relationships/slide"/><Relationship Id="rId5" Target="tableStyles.xml" Type="http://schemas.openxmlformats.org/officeDocument/2006/relationships/tableStyles"/><Relationship Id="rId50" Target="slides/slide30.xml" Type="http://schemas.openxmlformats.org/officeDocument/2006/relationships/slide"/><Relationship Id="rId51" Target="slides/slide31.xml" Type="http://schemas.openxmlformats.org/officeDocument/2006/relationships/slide"/><Relationship Id="rId52" Target="slides/slide32.xml" Type="http://schemas.openxmlformats.org/officeDocument/2006/relationships/slide"/><Relationship Id="rId53" Target="slides/slide33.xml" Type="http://schemas.openxmlformats.org/officeDocument/2006/relationships/slide"/><Relationship Id="rId54" Target="slides/slide34.xml" Type="http://schemas.openxmlformats.org/officeDocument/2006/relationships/slide"/><Relationship Id="rId55" Target="slides/slide35.xml" Type="http://schemas.openxmlformats.org/officeDocument/2006/relationships/slide"/><Relationship Id="rId56" Target="slides/slide36.xml" Type="http://schemas.openxmlformats.org/officeDocument/2006/relationships/slide"/><Relationship Id="rId57" Target="slides/slide37.xml" Type="http://schemas.openxmlformats.org/officeDocument/2006/relationships/slide"/><Relationship Id="rId58" Target="slides/slide38.xml" Type="http://schemas.openxmlformats.org/officeDocument/2006/relationships/slide"/><Relationship Id="rId59" Target="slides/slide39.xml" Type="http://schemas.openxmlformats.org/officeDocument/2006/relationships/slide"/><Relationship Id="rId6" Target="fonts/font6.fntdata" Type="http://schemas.openxmlformats.org/officeDocument/2006/relationships/font"/><Relationship Id="rId60" Target="slides/slide40.xml" Type="http://schemas.openxmlformats.org/officeDocument/2006/relationships/slide"/><Relationship Id="rId61" Target="slides/slide41.xml" Type="http://schemas.openxmlformats.org/officeDocument/2006/relationships/slide"/><Relationship Id="rId62" Target="slides/slide42.xml" Type="http://schemas.openxmlformats.org/officeDocument/2006/relationships/slide"/><Relationship Id="rId63" Target="slides/slide43.xml" Type="http://schemas.openxmlformats.org/officeDocument/2006/relationships/slide"/><Relationship Id="rId64" Target="slides/slide44.xml" Type="http://schemas.openxmlformats.org/officeDocument/2006/relationships/slide"/><Relationship Id="rId65" Target="slides/slide45.xml" Type="http://schemas.openxmlformats.org/officeDocument/2006/relationships/slide"/><Relationship Id="rId66" Target="slides/slide46.xml" Type="http://schemas.openxmlformats.org/officeDocument/2006/relationships/slide"/><Relationship Id="rId67" Target="slides/slide47.xml" Type="http://schemas.openxmlformats.org/officeDocument/2006/relationships/slide"/><Relationship Id="rId68" Target="slides/slide48.xml" Type="http://schemas.openxmlformats.org/officeDocument/2006/relationships/slide"/><Relationship Id="rId69" Target="slides/slide49.xml" Type="http://schemas.openxmlformats.org/officeDocument/2006/relationships/slide"/><Relationship Id="rId7" Target="fonts/font7.fntdata" Type="http://schemas.openxmlformats.org/officeDocument/2006/relationships/font"/><Relationship Id="rId70" Target="slides/slide50.xml" Type="http://schemas.openxmlformats.org/officeDocument/2006/relationships/slide"/><Relationship Id="rId71" Target="slides/slide51.xml" Type="http://schemas.openxmlformats.org/officeDocument/2006/relationships/slide"/><Relationship Id="rId72" Target="slides/slide52.xml" Type="http://schemas.openxmlformats.org/officeDocument/2006/relationships/slide"/><Relationship Id="rId73" Target="slides/slide53.xml" Type="http://schemas.openxmlformats.org/officeDocument/2006/relationships/slide"/><Relationship Id="rId74" Target="slides/slide54.xml" Type="http://schemas.openxmlformats.org/officeDocument/2006/relationships/slide"/><Relationship Id="rId75" Target="slides/slide55.xml" Type="http://schemas.openxmlformats.org/officeDocument/2006/relationships/slide"/><Relationship Id="rId76" Target="slides/slide56.xml" Type="http://schemas.openxmlformats.org/officeDocument/2006/relationships/slide"/><Relationship Id="rId77" Target="slides/slide57.xml" Type="http://schemas.openxmlformats.org/officeDocument/2006/relationships/slide"/><Relationship Id="rId78" Target="slides/slide58.xml" Type="http://schemas.openxmlformats.org/officeDocument/2006/relationships/slide"/><Relationship Id="rId79" Target="slides/slide59.xml" Type="http://schemas.openxmlformats.org/officeDocument/2006/relationships/slide"/><Relationship Id="rId8" Target="fonts/font8.fntdata" Type="http://schemas.openxmlformats.org/officeDocument/2006/relationships/font"/><Relationship Id="rId80" Target="slides/slide60.xml" Type="http://schemas.openxmlformats.org/officeDocument/2006/relationships/slide"/><Relationship Id="rId81" Target="slides/slide61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8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jpeg" Type="http://schemas.openxmlformats.org/officeDocument/2006/relationships/image"/><Relationship Id="rId5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6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png" Type="http://schemas.openxmlformats.org/officeDocument/2006/relationships/image"/><Relationship Id="rId12" Target="../media/image32.png" Type="http://schemas.openxmlformats.org/officeDocument/2006/relationships/image"/><Relationship Id="rId13" Target="../media/image33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4.png" Type="http://schemas.openxmlformats.org/officeDocument/2006/relationships/image"/><Relationship Id="rId12" Target="../media/image35.png" Type="http://schemas.openxmlformats.org/officeDocument/2006/relationships/image"/><Relationship Id="rId13" Target="../media/image36.png" Type="http://schemas.openxmlformats.org/officeDocument/2006/relationships/image"/><Relationship Id="rId14" Target="../media/image37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40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40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40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16" Target="../media/image37.png" Type="http://schemas.openxmlformats.org/officeDocument/2006/relationships/image"/><Relationship Id="rId17" Target="../media/image40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41.png" Type="http://schemas.openxmlformats.org/officeDocument/2006/relationships/image"/><Relationship Id="rId5" Target="../media/image42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Relationship Id="rId5" Target="../media/image49.png" Type="http://schemas.openxmlformats.org/officeDocument/2006/relationships/image"/><Relationship Id="rId6" Target="../media/image50.pn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62.png" Type="http://schemas.openxmlformats.org/officeDocument/2006/relationships/image"/><Relationship Id="rId7" Target="../media/image63.png" Type="http://schemas.openxmlformats.org/officeDocument/2006/relationships/image"/><Relationship Id="rId8" Target="../media/image64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Relationship Id="rId8" Target="../media/image29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731001" y="2303017"/>
            <a:ext cx="8111742" cy="340693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26697" y="4961476"/>
            <a:ext cx="5361303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4268" y="3800188"/>
            <a:ext cx="7315200" cy="23225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alphaModFix amt="80000"/>
          </a:blip>
          <a:srcRect l="3723" t="0" r="3723" b="0"/>
          <a:stretch>
            <a:fillRect/>
          </a:stretch>
        </p:blipFill>
        <p:spPr>
          <a:xfrm flipH="false" flipV="false" rot="-7958948">
            <a:off x="1072205" y="542013"/>
            <a:ext cx="4635974" cy="395379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168529" y="3835033"/>
            <a:ext cx="7020401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59652"/>
                </a:solidFill>
                <a:latin typeface="Rubik One"/>
              </a:rPr>
              <a:t>KappaMask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8054" y="5209192"/>
            <a:ext cx="7780802" cy="1277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459652"/>
                </a:solidFill>
                <a:latin typeface="Now"/>
              </a:rPr>
              <a:t>AI-based Cloud Mask processing for Sentinel-2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8890" y="8962523"/>
            <a:ext cx="4254755" cy="117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59652"/>
                </a:solidFill>
                <a:latin typeface="Now"/>
              </a:rPr>
              <a:t>Tetiana Shtym and Kaupo Voormansik 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4" id="4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13581" y="4103107"/>
            <a:ext cx="7238393" cy="3264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Use spectral tests to identify pixel class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Heavily rely on the chosen thresholds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FMask, Sen2Cor, IdePix, MAJA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"/>
              </a:rPr>
              <a:t>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191252" y="2458532"/>
            <a:ext cx="7216817" cy="1316396"/>
            <a:chOff x="0" y="0"/>
            <a:chExt cx="8010630" cy="1461193"/>
          </a:xfrm>
        </p:grpSpPr>
        <p:sp>
          <p:nvSpPr>
            <p:cNvPr name="Freeform 9" id="9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10" id="10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11" id="11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583275">
            <a:off x="1254588" y="7269403"/>
            <a:ext cx="1820829" cy="57811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44000" y="6671070"/>
            <a:ext cx="2683942" cy="376033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1511963">
            <a:off x="9498860" y="9080709"/>
            <a:ext cx="237981" cy="133269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834250" y="658177"/>
            <a:ext cx="87251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Existing approaches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38186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RULE BASED </a:t>
            </a:r>
          </a:p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APPROACHES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94281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MACHINE LEARNING APPROACHES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91252" y="4103107"/>
            <a:ext cx="7238393" cy="1412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Random Forest, LightGBM, ResNet, U-Net and etc.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S2Cloudless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8186" y="7529885"/>
            <a:ext cx="6810759" cy="290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1"/>
              </a:lnSpc>
            </a:pPr>
            <a:r>
              <a:rPr lang="en-US" sz="2478">
                <a:solidFill>
                  <a:srgbClr val="404040"/>
                </a:solidFill>
                <a:latin typeface="Now Bold"/>
              </a:rPr>
              <a:t>Problems:</a:t>
            </a:r>
          </a:p>
          <a:p>
            <a:pPr marL="535075" indent="-267538" lvl="1">
              <a:lnSpc>
                <a:spcPts val="3221"/>
              </a:lnSpc>
              <a:buFont typeface="Arial"/>
              <a:buChar char="•"/>
            </a:pPr>
            <a:r>
              <a:rPr lang="en-US" sz="2478">
                <a:solidFill>
                  <a:srgbClr val="404040"/>
                </a:solidFill>
                <a:latin typeface="Now"/>
              </a:rPr>
              <a:t>No cloud shadow detection</a:t>
            </a:r>
          </a:p>
          <a:p>
            <a:pPr marL="535075" indent="-267538" lvl="1">
              <a:lnSpc>
                <a:spcPts val="3221"/>
              </a:lnSpc>
              <a:buFont typeface="Arial"/>
              <a:buChar char="•"/>
            </a:pPr>
            <a:r>
              <a:rPr lang="en-US" sz="2478">
                <a:solidFill>
                  <a:srgbClr val="404040"/>
                </a:solidFill>
                <a:latin typeface="Now"/>
              </a:rPr>
              <a:t>Inaccurate cirrus (semi-transparent) cloud detection</a:t>
            </a:r>
          </a:p>
          <a:p>
            <a:pPr marL="535075" indent="-267538" lvl="1">
              <a:lnSpc>
                <a:spcPts val="3221"/>
              </a:lnSpc>
              <a:buFont typeface="Arial"/>
              <a:buChar char="•"/>
            </a:pPr>
            <a:r>
              <a:rPr lang="en-US" sz="2478">
                <a:solidFill>
                  <a:srgbClr val="404040"/>
                </a:solidFill>
                <a:latin typeface="Now"/>
              </a:rPr>
              <a:t>Computationally expensive to run </a:t>
            </a:r>
            <a:r>
              <a:rPr lang="en-US" sz="2478">
                <a:solidFill>
                  <a:srgbClr val="404040"/>
                </a:solidFill>
                <a:latin typeface="Now Bold"/>
              </a:rPr>
              <a:t> </a:t>
            </a:r>
          </a:p>
          <a:p>
            <a:pPr>
              <a:lnSpc>
                <a:spcPts val="3221"/>
              </a:lnSpc>
            </a:pPr>
          </a:p>
          <a:p>
            <a:pPr>
              <a:lnSpc>
                <a:spcPts val="3221"/>
              </a:lnSpc>
            </a:pPr>
            <a:r>
              <a:rPr lang="en-US" sz="2478">
                <a:solidFill>
                  <a:srgbClr val="404040"/>
                </a:solidFill>
                <a:latin typeface="Now"/>
              </a:rPr>
              <a:t>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34140" y="8350885"/>
            <a:ext cx="4873929" cy="137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The most accurate and free AI-based cloud mask processor!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534140" y="7624739"/>
            <a:ext cx="365529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F4BF2A"/>
                </a:solidFill>
                <a:latin typeface="Rubik One"/>
              </a:rPr>
              <a:t>GOAL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795256">
            <a:off x="10453629" y="9663153"/>
            <a:ext cx="237981" cy="133269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795256">
            <a:off x="11173296" y="9020441"/>
            <a:ext cx="237981" cy="1332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5157" y="6953940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As global as possible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5157" y="6953940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As global as possible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5157" y="7751818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Fast speed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6" id="6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8" id="8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5157" y="6953940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As global as possible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5157" y="7751818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Fast speed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5157" y="854969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Make users happy!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4" id="4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391792" y="2458532"/>
            <a:ext cx="7216817" cy="1316396"/>
            <a:chOff x="0" y="0"/>
            <a:chExt cx="8010630" cy="1461193"/>
          </a:xfrm>
        </p:grpSpPr>
        <p:sp>
          <p:nvSpPr>
            <p:cNvPr name="Freeform 8" id="8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10" id="10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F7DD9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94820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A16957"/>
                </a:solidFill>
                <a:latin typeface="Rubik One"/>
              </a:rPr>
              <a:t>WE NEED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5157" y="6953940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As global as possible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5157" y="7751818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Fast speed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5157" y="854969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Make users happy!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4" id="4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391792" y="2458532"/>
            <a:ext cx="7216817" cy="1316396"/>
            <a:chOff x="0" y="0"/>
            <a:chExt cx="8010630" cy="1461193"/>
          </a:xfrm>
        </p:grpSpPr>
        <p:sp>
          <p:nvSpPr>
            <p:cNvPr name="Freeform 8" id="8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10" id="10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F7DD9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94820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A16957"/>
                </a:solidFill>
                <a:latin typeface="Rubik One"/>
              </a:rPr>
              <a:t>WE NEED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70216" y="4103107"/>
            <a:ext cx="7238393" cy="1388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Collect a dataset: represents different locations/seasons and include classes of interest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5157" y="6953940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As global as possible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5157" y="7751818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Fast speed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5157" y="854969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Make users happy!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4268" y="1054147"/>
            <a:ext cx="3915134" cy="1243055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178235" y="1675674"/>
            <a:ext cx="10127051" cy="4647429"/>
            <a:chOff x="-161290" y="232410"/>
            <a:chExt cx="12611100" cy="5787390"/>
          </a:xfrm>
        </p:grpSpPr>
        <p:sp>
          <p:nvSpPr>
            <p:cNvPr name="Freeform 4" id="4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1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4"/>
              <a:stretch>
                <a:fillRect l="1327" r="-1327" t="-4082" b="-16014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-438452" y="754152"/>
            <a:ext cx="823586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59652"/>
                </a:solidFill>
                <a:latin typeface="Rubik One"/>
              </a:rPr>
              <a:t>Sentinel-2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8288" y="4649327"/>
            <a:ext cx="5942385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404040"/>
                </a:solidFill>
                <a:latin typeface="Rubik One"/>
              </a:rPr>
              <a:t>WHAT IS IT?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8691" y="5320350"/>
            <a:ext cx="7892300" cy="189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404040"/>
                </a:solidFill>
                <a:latin typeface="Now"/>
              </a:rPr>
              <a:t>High-resolution, multi-spectral imaging mission</a:t>
            </a:r>
          </a:p>
          <a:p>
            <a:pPr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404040"/>
                </a:solidFill>
                <a:latin typeface="Now"/>
              </a:rPr>
              <a:t>13 spectral bands: 10 m, 20 m, 60 m</a:t>
            </a:r>
          </a:p>
          <a:p>
            <a:pPr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404040"/>
                </a:solidFill>
                <a:latin typeface="Now"/>
              </a:rPr>
              <a:t>Data is free for everyone!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4" id="4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391792" y="2458532"/>
            <a:ext cx="7216817" cy="1316396"/>
            <a:chOff x="0" y="0"/>
            <a:chExt cx="8010630" cy="1461193"/>
          </a:xfrm>
        </p:grpSpPr>
        <p:sp>
          <p:nvSpPr>
            <p:cNvPr name="Freeform 8" id="8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10" id="10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F7DD9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34250" y="658177"/>
            <a:ext cx="67752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What exactly?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8186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WE WANT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94820" y="2845267"/>
            <a:ext cx="6810759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A16957"/>
                </a:solidFill>
                <a:latin typeface="Rubik One"/>
              </a:rPr>
              <a:t>WE NEED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70216" y="4103107"/>
            <a:ext cx="7238393" cy="1388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Collect a dataset: represents different locations/seasons and include classes of interest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81004" y="5815385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Train a model that would be accurate and fast enough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3581" y="4103107"/>
            <a:ext cx="7238393" cy="93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Detect cloud, semi-transparent cloud, cloud shadow and clear areas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5157" y="535818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Accurate detection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5157" y="6953940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As global as possible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5157" y="7751818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Fast speed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5157" y="8549695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Make users happy!</a:t>
            </a: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035157" y="6156062"/>
            <a:ext cx="7238393" cy="47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Produced masks to be 10 m resolution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2108" y="572452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40951" y="658177"/>
            <a:ext cx="90545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Model architecture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2108" y="572452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40951" y="658177"/>
            <a:ext cx="90545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Model architecture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93957" y="3285997"/>
            <a:ext cx="9801568" cy="6707816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2478412"/>
            <a:ext cx="9266824" cy="45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2108" y="572452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93957" y="3285997"/>
            <a:ext cx="9801568" cy="670781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40951" y="658177"/>
            <a:ext cx="90545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Model architecture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478412"/>
            <a:ext cx="9266824" cy="45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933826" y="2421580"/>
            <a:ext cx="594238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404040"/>
                </a:solidFill>
                <a:latin typeface="Now Bold"/>
              </a:rPr>
              <a:t>Why?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42508" y="3257422"/>
            <a:ext cx="7845492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convolutions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Understanding of large context using the same number of parameters</a:t>
            </a:r>
          </a:p>
          <a:p>
            <a:pPr>
              <a:lnSpc>
                <a:spcPts val="3510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2108" y="572452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93957" y="3285997"/>
            <a:ext cx="9801568" cy="670781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40951" y="658177"/>
            <a:ext cx="90545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Model architecture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478412"/>
            <a:ext cx="9266824" cy="45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933826" y="2421580"/>
            <a:ext cx="594238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404040"/>
                </a:solidFill>
                <a:latin typeface="Now Bold"/>
              </a:rPr>
              <a:t>Why?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42508" y="3257422"/>
            <a:ext cx="7845492" cy="2261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convolutions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Understanding of large context using the same number of parameters</a:t>
            </a:r>
          </a:p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Spatial Pyramid Pooling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Multi-scale information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2108" y="572452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93957" y="3285997"/>
            <a:ext cx="9801568" cy="67078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215281" y="5143500"/>
            <a:ext cx="1045041" cy="1201196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40951" y="658177"/>
            <a:ext cx="90545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Model architecture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478412"/>
            <a:ext cx="9266824" cy="45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33826" y="2421580"/>
            <a:ext cx="594238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404040"/>
                </a:solidFill>
                <a:latin typeface="Now Bold"/>
              </a:rPr>
              <a:t>Why?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42508" y="3257422"/>
            <a:ext cx="7845492" cy="271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convolutions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Understanding of large context using the same number of parameters</a:t>
            </a:r>
          </a:p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Spatial Pyramid Pooling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Multi-scale information</a:t>
            </a:r>
          </a:p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 LOT OF praise for its performance!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2108" y="572452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493957" y="2748619"/>
            <a:ext cx="9801568" cy="67078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40951" y="658177"/>
            <a:ext cx="90545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Model architecture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804728" y="7548895"/>
            <a:ext cx="6933073" cy="1893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Input shape: 512 x 512 x 13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Output shape: 512 x 512 x 6</a:t>
            </a: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"/>
              </a:rPr>
              <a:t> 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Number of parameters: 24 601 390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01117" y="2421580"/>
            <a:ext cx="594238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404040"/>
                </a:solidFill>
                <a:latin typeface="Now Bold"/>
              </a:rPr>
              <a:t>Why?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09799" y="3257422"/>
            <a:ext cx="7845492" cy="271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convolutions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Understanding of large context using the same number of parameters</a:t>
            </a:r>
          </a:p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Atrous Spatial Pyramid Pooling</a:t>
            </a:r>
          </a:p>
          <a:p>
            <a:pPr marL="1165866" indent="-388622" lvl="2">
              <a:lnSpc>
                <a:spcPts val="3510"/>
              </a:lnSpc>
              <a:buFont typeface="Arial"/>
              <a:buChar char="⚬"/>
            </a:pPr>
            <a:r>
              <a:rPr lang="en-US" sz="2700">
                <a:solidFill>
                  <a:srgbClr val="404040"/>
                </a:solidFill>
                <a:latin typeface="Now"/>
              </a:rPr>
              <a:t>Multi-scale information</a:t>
            </a:r>
          </a:p>
          <a:p>
            <a:pPr marL="582933" indent="-291467" lvl="1">
              <a:lnSpc>
                <a:spcPts val="3510"/>
              </a:lnSpc>
              <a:buFont typeface="Arial"/>
              <a:buChar char="•"/>
            </a:pPr>
            <a:r>
              <a:rPr lang="en-US" sz="2700">
                <a:solidFill>
                  <a:srgbClr val="404040"/>
                </a:solidFill>
                <a:latin typeface="Now"/>
              </a:rPr>
              <a:t>A LOT OF praise for its performance!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01117" y="6795007"/>
            <a:ext cx="594238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404040"/>
                </a:solidFill>
                <a:latin typeface="Now Bold"/>
              </a:rPr>
              <a:t>Our model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293642"/>
            <a:ext cx="9266824" cy="45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86852" y="1253801"/>
            <a:ext cx="543750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459652"/>
                </a:solidFill>
                <a:latin typeface="Rubik Light"/>
              </a:rPr>
              <a:t>Publicly available datasets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76996" y="2539641"/>
            <a:ext cx="3107663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Sentinel-2 Cloud Mask Catalogue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63901" y="3182639"/>
            <a:ext cx="3933853" cy="156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</a:p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masks for 513 sub-scenes of 1022 x 1022 pixels at 20 m resolution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1318" y="4943094"/>
            <a:ext cx="3933853" cy="775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(53%), Shadow (1%), Clear (46%)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2514551" y="7032498"/>
            <a:ext cx="1644999" cy="49761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86852" y="1253801"/>
            <a:ext cx="543750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459652"/>
                </a:solidFill>
                <a:latin typeface="Rubik Light"/>
              </a:rPr>
              <a:t>Publicly available datasets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76996" y="2539641"/>
            <a:ext cx="3107663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Sentinel-2 Cloud Mask Catalogue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3901" y="3182639"/>
            <a:ext cx="3933853" cy="156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</a:p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masks for 513 sub-scenes of 1022 x 1022 pixels at 20 m resolution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76347" y="8426503"/>
            <a:ext cx="3921407" cy="137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Resample to 10m and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split to 512 x 512 pixels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1318" y="4943094"/>
            <a:ext cx="3933853" cy="775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(53%), Shadow (1%), Clear (46%)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2514551" y="7032498"/>
            <a:ext cx="1644999" cy="49761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262274">
            <a:off x="5785989" y="6760097"/>
            <a:ext cx="2102802" cy="63609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6852" y="1253801"/>
            <a:ext cx="543750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459652"/>
                </a:solidFill>
                <a:latin typeface="Rubik Light"/>
              </a:rPr>
              <a:t>Publicly available datasets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6996" y="2539641"/>
            <a:ext cx="3107663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Sentinel-2 Cloud Mask Catalogue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63901" y="3182639"/>
            <a:ext cx="3933853" cy="156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</a:p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masks for 513 sub-scenes of 1022 x 1022 pixels at 20 m resolution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6347" y="8426503"/>
            <a:ext cx="3921407" cy="137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Resample to 10m and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split to 512 x 512 pixels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83297" y="291397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379056" y="3536445"/>
            <a:ext cx="3529889" cy="241572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1121318" y="4943094"/>
            <a:ext cx="3933853" cy="775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(53%), Shadow (1%), Clear (46%)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116068" y="5620782"/>
            <a:ext cx="2792876" cy="110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23"/>
              </a:lnSpc>
              <a:spcBef>
                <a:spcPct val="0"/>
              </a:spcBef>
            </a:pPr>
          </a:p>
          <a:p>
            <a:pPr>
              <a:lnSpc>
                <a:spcPts val="2223"/>
              </a:lnSpc>
              <a:spcBef>
                <a:spcPct val="0"/>
              </a:spcBef>
            </a:pPr>
            <a:r>
              <a:rPr lang="en-US" sz="1710">
                <a:solidFill>
                  <a:srgbClr val="000000"/>
                </a:solidFill>
                <a:latin typeface="Now"/>
              </a:rPr>
              <a:t>Loss: Dice Loss</a:t>
            </a:r>
          </a:p>
          <a:p>
            <a:pPr>
              <a:lnSpc>
                <a:spcPts val="2223"/>
              </a:lnSpc>
              <a:spcBef>
                <a:spcPct val="0"/>
              </a:spcBef>
            </a:pPr>
            <a:r>
              <a:rPr lang="en-US" sz="1710">
                <a:solidFill>
                  <a:srgbClr val="000000"/>
                </a:solidFill>
                <a:latin typeface="Now"/>
              </a:rPr>
              <a:t>Learning rate: 0.0001</a:t>
            </a:r>
          </a:p>
          <a:p>
            <a:pPr>
              <a:lnSpc>
                <a:spcPts val="2223"/>
              </a:lnSpc>
              <a:spcBef>
                <a:spcPct val="0"/>
              </a:spcBef>
            </a:pPr>
            <a:r>
              <a:rPr lang="en-US" sz="1710">
                <a:solidFill>
                  <a:srgbClr val="000000"/>
                </a:solidFill>
                <a:latin typeface="Now"/>
              </a:rPr>
              <a:t>Optimizer: Adam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4268" y="1054147"/>
            <a:ext cx="3915134" cy="1243055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178235" y="1675674"/>
            <a:ext cx="10127051" cy="4647429"/>
            <a:chOff x="-161290" y="232410"/>
            <a:chExt cx="12611100" cy="5787390"/>
          </a:xfrm>
        </p:grpSpPr>
        <p:sp>
          <p:nvSpPr>
            <p:cNvPr name="Freeform 4" id="4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1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4"/>
              <a:stretch>
                <a:fillRect l="1327" r="-1327" t="-4082" b="-16014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2241761" y="4802174"/>
            <a:ext cx="5370678" cy="5246370"/>
            <a:chOff x="0" y="0"/>
            <a:chExt cx="4828540" cy="4716780"/>
          </a:xfrm>
        </p:grpSpPr>
        <p:sp>
          <p:nvSpPr>
            <p:cNvPr name="Freeform 6" id="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0" r="0" t="-1211" b="-121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-438452" y="754152"/>
            <a:ext cx="823586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59652"/>
                </a:solidFill>
                <a:latin typeface="Rubik One"/>
              </a:rPr>
              <a:t>Sentinel-2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8288" y="4649327"/>
            <a:ext cx="5942385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404040"/>
                </a:solidFill>
                <a:latin typeface="Rubik One"/>
              </a:rPr>
              <a:t>WHAT IS IT?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8691" y="5320350"/>
            <a:ext cx="7892300" cy="189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404040"/>
                </a:solidFill>
                <a:latin typeface="Now"/>
              </a:rPr>
              <a:t>High-resolution, multi-spectral imaging mission</a:t>
            </a:r>
          </a:p>
          <a:p>
            <a:pPr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404040"/>
                </a:solidFill>
                <a:latin typeface="Now"/>
              </a:rPr>
              <a:t>13 spectral bands: 10 m, 20 m, 60 m</a:t>
            </a:r>
          </a:p>
          <a:p>
            <a:pPr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404040"/>
                </a:solidFill>
                <a:latin typeface="Now"/>
              </a:rPr>
              <a:t>Data is free for everyone!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2514551" y="7032498"/>
            <a:ext cx="1644999" cy="49761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262274">
            <a:off x="5785989" y="6760097"/>
            <a:ext cx="2102802" cy="63609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6852" y="1253801"/>
            <a:ext cx="5437505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459652"/>
                </a:solidFill>
                <a:latin typeface="Rubik Light"/>
              </a:rPr>
              <a:t>Publicly available datasets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6996" y="2539641"/>
            <a:ext cx="3107663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Sentinel-2 Cloud Mask Catalogue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63901" y="3182639"/>
            <a:ext cx="3933853" cy="156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</a:p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masks for 513 sub-scenes of 1022 x 1022 pixels at 20 m resolution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6347" y="8426503"/>
            <a:ext cx="3921407" cy="1378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Resample to 10m and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split to 512 x 512 pixels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83297" y="291397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DeepLabv3+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379056" y="3536445"/>
            <a:ext cx="3529889" cy="24157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739018">
            <a:off x="11127138" y="4960423"/>
            <a:ext cx="2102802" cy="636098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1811004" y="6037579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model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21318" y="4943094"/>
            <a:ext cx="3933853" cy="775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Now"/>
              </a:rPr>
              <a:t>Cloud (53%), Shadow (1%), Clear (46%)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116068" y="5620782"/>
            <a:ext cx="2792876" cy="110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23"/>
              </a:lnSpc>
              <a:spcBef>
                <a:spcPct val="0"/>
              </a:spcBef>
            </a:pPr>
          </a:p>
          <a:p>
            <a:pPr>
              <a:lnSpc>
                <a:spcPts val="2223"/>
              </a:lnSpc>
              <a:spcBef>
                <a:spcPct val="0"/>
              </a:spcBef>
            </a:pPr>
            <a:r>
              <a:rPr lang="en-US" sz="1710">
                <a:solidFill>
                  <a:srgbClr val="000000"/>
                </a:solidFill>
                <a:latin typeface="Now"/>
              </a:rPr>
              <a:t>Loss: Dice Loss</a:t>
            </a:r>
          </a:p>
          <a:p>
            <a:pPr>
              <a:lnSpc>
                <a:spcPts val="2223"/>
              </a:lnSpc>
              <a:spcBef>
                <a:spcPct val="0"/>
              </a:spcBef>
            </a:pPr>
            <a:r>
              <a:rPr lang="en-US" sz="1710">
                <a:solidFill>
                  <a:srgbClr val="000000"/>
                </a:solidFill>
                <a:latin typeface="Now"/>
              </a:rPr>
              <a:t>Learning rate: 0.0001</a:t>
            </a:r>
          </a:p>
          <a:p>
            <a:pPr>
              <a:lnSpc>
                <a:spcPts val="2223"/>
              </a:lnSpc>
              <a:spcBef>
                <a:spcPct val="0"/>
              </a:spcBef>
            </a:pPr>
            <a:r>
              <a:rPr lang="en-US" sz="1710">
                <a:solidFill>
                  <a:srgbClr val="000000"/>
                </a:solidFill>
                <a:latin typeface="Now"/>
              </a:rPr>
              <a:t>Optimizer: Adam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4712" y="1142683"/>
            <a:ext cx="3892232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459652"/>
                </a:solidFill>
                <a:latin typeface="Rubik Light"/>
              </a:rPr>
              <a:t>Labelling strategy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30828" y="4171046"/>
            <a:ext cx="1262484" cy="194490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33239" y="6542353"/>
            <a:ext cx="5257660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How to make users happy?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4712" y="1142683"/>
            <a:ext cx="3892232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459652"/>
                </a:solidFill>
                <a:latin typeface="Rubik Light"/>
              </a:rPr>
              <a:t>Labelling strategy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7395"/>
          <a:stretch>
            <a:fillRect/>
          </a:stretch>
        </p:blipFill>
        <p:spPr>
          <a:xfrm flipH="false" flipV="false" rot="0">
            <a:off x="8175925" y="2559501"/>
            <a:ext cx="9680417" cy="483265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175925" y="7701412"/>
            <a:ext cx="9445630" cy="815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90"/>
              </a:lnSpc>
            </a:pPr>
            <a:r>
              <a:rPr lang="en-US" sz="2530">
                <a:solidFill>
                  <a:srgbClr val="404040"/>
                </a:solidFill>
                <a:latin typeface="Now Bold"/>
              </a:rPr>
              <a:t>Winter</a:t>
            </a:r>
            <a:r>
              <a:rPr lang="en-US" sz="2530">
                <a:solidFill>
                  <a:srgbClr val="404040"/>
                </a:solidFill>
                <a:latin typeface="Now"/>
              </a:rPr>
              <a:t> is not popular among users.</a:t>
            </a:r>
          </a:p>
          <a:p>
            <a:pPr>
              <a:lnSpc>
                <a:spcPts val="3290"/>
              </a:lnSpc>
            </a:pPr>
            <a:r>
              <a:rPr lang="en-US" sz="2530">
                <a:solidFill>
                  <a:srgbClr val="404040"/>
                </a:solidFill>
                <a:latin typeface="Now Bold"/>
              </a:rPr>
              <a:t>Spring</a:t>
            </a:r>
            <a:r>
              <a:rPr lang="en-US" sz="2530">
                <a:solidFill>
                  <a:srgbClr val="404040"/>
                </a:solidFill>
                <a:latin typeface="Now"/>
              </a:rPr>
              <a:t>, </a:t>
            </a:r>
            <a:r>
              <a:rPr lang="en-US" sz="2530">
                <a:solidFill>
                  <a:srgbClr val="404040"/>
                </a:solidFill>
                <a:latin typeface="Now Bold"/>
              </a:rPr>
              <a:t>autumn</a:t>
            </a:r>
            <a:r>
              <a:rPr lang="en-US" sz="2530">
                <a:solidFill>
                  <a:srgbClr val="404040"/>
                </a:solidFill>
                <a:latin typeface="Now"/>
              </a:rPr>
              <a:t> and </a:t>
            </a:r>
            <a:r>
              <a:rPr lang="en-US" sz="2530">
                <a:solidFill>
                  <a:srgbClr val="404040"/>
                </a:solidFill>
                <a:latin typeface="Now Bold"/>
              </a:rPr>
              <a:t>summer</a:t>
            </a:r>
            <a:r>
              <a:rPr lang="en-US" sz="2530">
                <a:solidFill>
                  <a:srgbClr val="404040"/>
                </a:solidFill>
                <a:latin typeface="Now"/>
              </a:rPr>
              <a:t> are equally interesting.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606423" y="1894973"/>
            <a:ext cx="10584635" cy="45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 Bold"/>
              </a:rPr>
              <a:t>Sentinel-2 download statistics - User Interest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30828" y="4171046"/>
            <a:ext cx="1262484" cy="194490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333239" y="6542353"/>
            <a:ext cx="5257660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How to make users happy?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Dataset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4712" y="1142683"/>
            <a:ext cx="3892232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459652"/>
                </a:solidFill>
                <a:latin typeface="Rubik Light"/>
              </a:rPr>
              <a:t>Labelling strategy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297" t="0" r="297" b="0"/>
          <a:stretch>
            <a:fillRect/>
          </a:stretch>
        </p:blipFill>
        <p:spPr>
          <a:xfrm flipH="false" flipV="false" rot="0">
            <a:off x="1240951" y="2342118"/>
            <a:ext cx="6382758" cy="64209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773797" y="2636689"/>
            <a:ext cx="605055" cy="583185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4129802" y="6039844"/>
            <a:ext cx="605055" cy="583185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6401" y="1232528"/>
            <a:ext cx="43307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Splitting S2 product</a:t>
            </a:r>
          </a:p>
        </p:txBody>
      </p:sp>
      <p:sp>
        <p:nvSpPr>
          <p:cNvPr name="TextBox 9" id="9"/>
          <p:cNvSpPr txBox="true"/>
          <p:nvPr/>
        </p:nvSpPr>
        <p:spPr>
          <a:xfrm rot="-5400000">
            <a:off x="-680640" y="4900826"/>
            <a:ext cx="2093827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10 980 px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763176" y="9334787"/>
            <a:ext cx="2093827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10 980 px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297" t="0" r="297" b="0"/>
          <a:stretch>
            <a:fillRect/>
          </a:stretch>
        </p:blipFill>
        <p:spPr>
          <a:xfrm flipH="false" flipV="false" rot="0">
            <a:off x="1240951" y="2342118"/>
            <a:ext cx="6382758" cy="64209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773797" y="2636689"/>
            <a:ext cx="605055" cy="583185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4129802" y="6039844"/>
            <a:ext cx="605055" cy="583185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85634" y="5271898"/>
            <a:ext cx="1855996" cy="56143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0649391" y="4295535"/>
            <a:ext cx="2858055" cy="285805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0406652" y="4447935"/>
            <a:ext cx="2858055" cy="285805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0168527" y="4616825"/>
            <a:ext cx="2853067" cy="285306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0010282" y="4831087"/>
            <a:ext cx="2778652" cy="2817996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6401" y="1232528"/>
            <a:ext cx="43307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Splitting S2 product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-680640" y="4900826"/>
            <a:ext cx="2093827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10 980 px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63176" y="9334787"/>
            <a:ext cx="2093827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10 980 px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1230178" y="6345380"/>
            <a:ext cx="260347" cy="2509372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377272" y="4447935"/>
            <a:ext cx="260347" cy="2509372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10929265" y="7863589"/>
            <a:ext cx="1331592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512 px</a:t>
            </a:r>
          </a:p>
        </p:txBody>
      </p:sp>
      <p:sp>
        <p:nvSpPr>
          <p:cNvPr name="TextBox 19" id="19"/>
          <p:cNvSpPr txBox="true"/>
          <p:nvPr/>
        </p:nvSpPr>
        <p:spPr>
          <a:xfrm rot="5400000">
            <a:off x="13328796" y="5459948"/>
            <a:ext cx="1331592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512 px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73704" y="3648264"/>
            <a:ext cx="1807556" cy="48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3033">
                <a:solidFill>
                  <a:srgbClr val="404040"/>
                </a:solidFill>
                <a:latin typeface="Now"/>
              </a:rPr>
              <a:t>N = 484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05491" y="7950682"/>
            <a:ext cx="2431205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05491" y="7950682"/>
            <a:ext cx="2431205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8744">
            <a:off x="9405925" y="7987236"/>
            <a:ext cx="1843556" cy="55767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1947296" y="6194650"/>
            <a:ext cx="2769721" cy="280893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782838" y="6461608"/>
            <a:ext cx="2769721" cy="280893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523506" y="6651237"/>
            <a:ext cx="2794224" cy="2843855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429718" y="6962859"/>
            <a:ext cx="2532233" cy="2532233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05491" y="7950682"/>
            <a:ext cx="2431205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19160" y="5314684"/>
            <a:ext cx="2468840" cy="551696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8744">
            <a:off x="9405925" y="7987236"/>
            <a:ext cx="1843556" cy="55767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947296" y="6194650"/>
            <a:ext cx="2769721" cy="280893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782838" y="6461608"/>
            <a:ext cx="2769721" cy="280893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1523506" y="6651237"/>
            <a:ext cx="2794224" cy="284385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429718" y="6962859"/>
            <a:ext cx="2532233" cy="2532233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4268" y="1054147"/>
            <a:ext cx="2785161" cy="88428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51016" y="2642238"/>
            <a:ext cx="8230216" cy="674877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92629" y="639041"/>
            <a:ext cx="329072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59652"/>
                </a:solidFill>
                <a:latin typeface="Rubik One"/>
              </a:rPr>
              <a:t>Why?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05491" y="7950682"/>
            <a:ext cx="2431205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19160" y="5314684"/>
            <a:ext cx="2468840" cy="551696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8744">
            <a:off x="9405925" y="7987236"/>
            <a:ext cx="1843556" cy="55767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947296" y="6194650"/>
            <a:ext cx="2769721" cy="280893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782838" y="6461608"/>
            <a:ext cx="2769721" cy="280893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1523506" y="6651237"/>
            <a:ext cx="2794224" cy="284385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429718" y="6962859"/>
            <a:ext cx="2532233" cy="2532233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908633" y="1798637"/>
            <a:ext cx="2858055" cy="285805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568710" y="2147312"/>
            <a:ext cx="2778652" cy="2817996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13493">
            <a:off x="12548331" y="5383442"/>
            <a:ext cx="1170675" cy="35412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1125707" y="1078305"/>
            <a:ext cx="1832330" cy="429872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05491" y="7950682"/>
            <a:ext cx="2431205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19160" y="5314684"/>
            <a:ext cx="2468840" cy="551696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8744">
            <a:off x="9405925" y="7987236"/>
            <a:ext cx="1843556" cy="55767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947296" y="6194650"/>
            <a:ext cx="2769721" cy="280893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782838" y="6461608"/>
            <a:ext cx="2769721" cy="280893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1523506" y="6651237"/>
            <a:ext cx="2794224" cy="284385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429718" y="6962859"/>
            <a:ext cx="2532233" cy="2532233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908633" y="1798637"/>
            <a:ext cx="2858055" cy="285805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568710" y="2147312"/>
            <a:ext cx="2778652" cy="2817996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13493">
            <a:off x="12548331" y="5383442"/>
            <a:ext cx="1170675" cy="35412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1125707" y="1078305"/>
            <a:ext cx="1832330" cy="429872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074314">
            <a:off x="8994593" y="2948827"/>
            <a:ext cx="1843556" cy="557676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6056050" y="2456489"/>
            <a:ext cx="3491246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KappaZeta dataset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05491" y="7950682"/>
            <a:ext cx="2431205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Initial 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19160" y="5314684"/>
            <a:ext cx="2468840" cy="551696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8744">
            <a:off x="9405925" y="7987236"/>
            <a:ext cx="1843556" cy="55767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947296" y="6194650"/>
            <a:ext cx="2769721" cy="280893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782838" y="6461608"/>
            <a:ext cx="2769721" cy="280893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1523506" y="6651237"/>
            <a:ext cx="2794224" cy="284385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429718" y="6962859"/>
            <a:ext cx="2532233" cy="2532233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908633" y="1798637"/>
            <a:ext cx="2858055" cy="285805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568710" y="2147312"/>
            <a:ext cx="2778652" cy="2817996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13493">
            <a:off x="12548331" y="5383442"/>
            <a:ext cx="1170675" cy="35412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1125707" y="1078305"/>
            <a:ext cx="1832330" cy="4298720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074314">
            <a:off x="8994593" y="2948827"/>
            <a:ext cx="1843556" cy="557676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6056050" y="2456489"/>
            <a:ext cx="3491246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KappaZeta dataset</a:t>
            </a:r>
          </a:p>
        </p:txBody>
      </p:sp>
      <p:pic>
        <p:nvPicPr>
          <p:cNvPr name="Picture 25" id="25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87471">
            <a:off x="6648034" y="4812866"/>
            <a:ext cx="2572340" cy="778133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7934204" y="4992315"/>
            <a:ext cx="1745623" cy="38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41">
                <a:solidFill>
                  <a:srgbClr val="404040"/>
                </a:solidFill>
                <a:latin typeface="Now Thin Bold"/>
              </a:rPr>
              <a:t>Fine-tune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73752" y="6933452"/>
            <a:ext cx="2858055" cy="2858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31014" y="7085852"/>
            <a:ext cx="2858055" cy="28580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92889" y="7254743"/>
            <a:ext cx="2853067" cy="285306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134643" y="7469004"/>
            <a:ext cx="2778652" cy="281799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934066" y="8205741"/>
            <a:ext cx="2431205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Model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59687" y="8266073"/>
            <a:ext cx="1489318" cy="45051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19160" y="5314684"/>
            <a:ext cx="2468840" cy="551696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8744">
            <a:off x="9405925" y="7987236"/>
            <a:ext cx="1843556" cy="55767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947296" y="6194650"/>
            <a:ext cx="2769721" cy="280893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782838" y="6461608"/>
            <a:ext cx="2769721" cy="280893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11523506" y="6651237"/>
            <a:ext cx="2794224" cy="284385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11429718" y="6962859"/>
            <a:ext cx="2532233" cy="2532233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908633" y="1798637"/>
            <a:ext cx="2858055" cy="285805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568710" y="2147312"/>
            <a:ext cx="2778652" cy="2817996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13493">
            <a:off x="12548331" y="5383442"/>
            <a:ext cx="1170675" cy="35412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11125707" y="1078305"/>
            <a:ext cx="1832330" cy="429872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074314">
            <a:off x="8994593" y="2948827"/>
            <a:ext cx="1843556" cy="557676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187471">
            <a:off x="6648034" y="4812866"/>
            <a:ext cx="2572340" cy="778133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240951" y="658177"/>
            <a:ext cx="5792625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Dataset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24662" y="1142683"/>
            <a:ext cx="3412331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Active Learning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34643" y="6390844"/>
            <a:ext cx="3921407" cy="54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Unlabeled tiles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056050" y="2456489"/>
            <a:ext cx="3491246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KappaZeta dataset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34204" y="4992315"/>
            <a:ext cx="1745623" cy="38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41">
                <a:solidFill>
                  <a:srgbClr val="404040"/>
                </a:solidFill>
                <a:latin typeface="Now Thin Bold"/>
              </a:rPr>
              <a:t>Fine-tune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53876" y="443238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8155068" y="1367471"/>
            <a:ext cx="9630314" cy="5416984"/>
            <a:chOff x="0" y="0"/>
            <a:chExt cx="11289030" cy="63500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20111" r="-12935" t="-12578" b="-13121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301850" y="4901598"/>
            <a:ext cx="9326880" cy="5246304"/>
            <a:chOff x="0" y="0"/>
            <a:chExt cx="11289030" cy="635000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20542" r="-13322" t="-12007" b="-14465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42080" y="658178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Current dataset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04587" y="3806540"/>
            <a:ext cx="3921407" cy="1095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Test test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862 tiles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09522" y="272413"/>
            <a:ext cx="3921407" cy="1095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Train test</a:t>
            </a:r>
          </a:p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404040"/>
                </a:solidFill>
                <a:latin typeface="Now Bold"/>
              </a:rPr>
              <a:t>~ 7000 tiles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3640078" y="2684168"/>
            <a:ext cx="1105478" cy="675575"/>
            <a:chOff x="0" y="0"/>
            <a:chExt cx="291155" cy="177929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8149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610716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43282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640078" y="3657419"/>
            <a:ext cx="1105478" cy="675575"/>
            <a:chOff x="0" y="0"/>
            <a:chExt cx="291155" cy="177929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640078" y="4628269"/>
            <a:ext cx="1105478" cy="675575"/>
            <a:chOff x="0" y="0"/>
            <a:chExt cx="291155" cy="177929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640078" y="5599120"/>
            <a:ext cx="1105478" cy="675575"/>
            <a:chOff x="0" y="0"/>
            <a:chExt cx="291155" cy="177929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4885589" y="2755256"/>
            <a:ext cx="170934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885589" y="3728506"/>
            <a:ext cx="2707329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885589" y="4700056"/>
            <a:ext cx="340241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877453" y="5671606"/>
            <a:ext cx="170934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729621" y="2497384"/>
            <a:ext cx="3713165" cy="375345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97055" y="2497384"/>
            <a:ext cx="3713165" cy="375345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962187" y="2497384"/>
            <a:ext cx="3713165" cy="3753453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3640078" y="2684168"/>
            <a:ext cx="1105478" cy="675575"/>
            <a:chOff x="0" y="0"/>
            <a:chExt cx="291155" cy="177929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640078" y="3657419"/>
            <a:ext cx="1105478" cy="675575"/>
            <a:chOff x="0" y="0"/>
            <a:chExt cx="291155" cy="177929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640078" y="4628269"/>
            <a:ext cx="1105478" cy="675575"/>
            <a:chOff x="0" y="0"/>
            <a:chExt cx="291155" cy="177929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640078" y="5599120"/>
            <a:ext cx="1105478" cy="675575"/>
            <a:chOff x="0" y="0"/>
            <a:chExt cx="291155" cy="177929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729621" y="6250836"/>
            <a:ext cx="3713165" cy="376688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497055" y="6274695"/>
            <a:ext cx="3713165" cy="3713165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8962187" y="6274695"/>
            <a:ext cx="3832070" cy="388102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8149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610716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43282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885589" y="2755256"/>
            <a:ext cx="170934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885589" y="3728506"/>
            <a:ext cx="2707329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885589" y="4700056"/>
            <a:ext cx="340241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877453" y="5671606"/>
            <a:ext cx="170934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3640078" y="2684168"/>
            <a:ext cx="1105478" cy="675575"/>
            <a:chOff x="0" y="0"/>
            <a:chExt cx="291155" cy="177929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640078" y="3657419"/>
            <a:ext cx="1105478" cy="675575"/>
            <a:chOff x="0" y="0"/>
            <a:chExt cx="291155" cy="177929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640078" y="4628269"/>
            <a:ext cx="1105478" cy="675575"/>
            <a:chOff x="0" y="0"/>
            <a:chExt cx="291155" cy="177929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640078" y="5599120"/>
            <a:ext cx="1105478" cy="675575"/>
            <a:chOff x="0" y="0"/>
            <a:chExt cx="291155" cy="177929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710670" y="6398023"/>
            <a:ext cx="3732116" cy="3732116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97055" y="6407498"/>
            <a:ext cx="3713165" cy="371316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962187" y="6407498"/>
            <a:ext cx="3713165" cy="371316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710670" y="2581803"/>
            <a:ext cx="3732116" cy="378630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497055" y="2581803"/>
            <a:ext cx="3713165" cy="3713165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8947611" y="2581803"/>
            <a:ext cx="3727741" cy="3727741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8149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610716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43282" y="1950900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885589" y="2755256"/>
            <a:ext cx="170934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885589" y="3728506"/>
            <a:ext cx="2707329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885589" y="4700056"/>
            <a:ext cx="340241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877453" y="5671606"/>
            <a:ext cx="170934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4689" y="557021"/>
            <a:ext cx="3687951" cy="117092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2438" y="1205260"/>
            <a:ext cx="81584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Water and shadow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4689" y="557021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606450" y="4025602"/>
            <a:ext cx="4416904" cy="444956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28700" y="4025602"/>
            <a:ext cx="4416904" cy="444956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186666" y="4025602"/>
            <a:ext cx="4416904" cy="444956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61664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839414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419630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72438" y="1205260"/>
            <a:ext cx="81584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Water and shadow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34268" y="1054147"/>
            <a:ext cx="2785161" cy="88428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551016" y="2642238"/>
            <a:ext cx="8230216" cy="674877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92629" y="639041"/>
            <a:ext cx="329072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59652"/>
                </a:solidFill>
                <a:latin typeface="Rubik One"/>
              </a:rPr>
              <a:t>Why?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192125"/>
            <a:ext cx="7201385" cy="1500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404040"/>
                </a:solidFill>
                <a:latin typeface="Now"/>
              </a:rPr>
              <a:t>Cloud Masking </a:t>
            </a:r>
            <a:r>
              <a:rPr lang="en-US" sz="3000">
                <a:solidFill>
                  <a:srgbClr val="404040"/>
                </a:solidFill>
                <a:latin typeface="Now Bold"/>
              </a:rPr>
              <a:t>prepares imagery for processing and improves product generation.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201916"/>
            <a:ext cx="7555782" cy="231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9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Now"/>
              </a:rPr>
              <a:t>I</a:t>
            </a:r>
            <a:r>
              <a:rPr lang="en-US" sz="2300">
                <a:solidFill>
                  <a:srgbClr val="000000"/>
                </a:solidFill>
                <a:latin typeface="Now"/>
              </a:rPr>
              <a:t>mproves analytics for: </a:t>
            </a:r>
          </a:p>
          <a:p>
            <a:pPr marL="496571" indent="-248285" lvl="1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agriculture</a:t>
            </a:r>
          </a:p>
          <a:p>
            <a:pPr marL="496571" indent="-248285" lvl="1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forestry</a:t>
            </a:r>
          </a:p>
          <a:p>
            <a:pPr marL="496571" indent="-248285" lvl="1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military enforcement </a:t>
            </a:r>
          </a:p>
          <a:p>
            <a:pPr marL="496571" indent="-248285" lvl="1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emergency</a:t>
            </a:r>
          </a:p>
          <a:p>
            <a:pPr marL="496571" indent="-248285" lvl="1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Now"/>
              </a:rPr>
              <a:t>disaster response 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4689" y="557021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84642" y="5339618"/>
            <a:ext cx="3103358" cy="494738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606450" y="4025602"/>
            <a:ext cx="4416904" cy="444956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8700" y="4025602"/>
            <a:ext cx="4416904" cy="444956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186666" y="4025602"/>
            <a:ext cx="4416904" cy="444956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1664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39414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419630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2438" y="1205260"/>
            <a:ext cx="81584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Water and shadow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4689" y="557021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84642" y="5339618"/>
            <a:ext cx="3103358" cy="494738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606450" y="4025602"/>
            <a:ext cx="4416904" cy="444956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8700" y="4025602"/>
            <a:ext cx="4416904" cy="444956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186666" y="4025602"/>
            <a:ext cx="4416904" cy="444956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1664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39414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419630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2438" y="1205260"/>
            <a:ext cx="81584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Water and shadow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186198" y="9201150"/>
            <a:ext cx="9489281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"/>
              </a:rPr>
              <a:t>Currently, only 1% of our dataset are shadows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60278" y="561659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79292" y="4880511"/>
            <a:ext cx="1631777" cy="540648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568455" y="4031019"/>
            <a:ext cx="4414133" cy="4463088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106412" y="4031019"/>
            <a:ext cx="4463088" cy="4463088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28700" y="4031019"/>
            <a:ext cx="4414133" cy="4463088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0278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0003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362468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2438" y="1205260"/>
            <a:ext cx="815840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Water and shadow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721787" y="9201150"/>
            <a:ext cx="6418104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w"/>
              </a:rPr>
              <a:t>But this water is not the same...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7255" y="1151513"/>
            <a:ext cx="5149083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Snow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800033" y="3964090"/>
            <a:ext cx="4374285" cy="437428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17255" y="3964090"/>
            <a:ext cx="4374285" cy="437428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362468" y="3964090"/>
            <a:ext cx="4374285" cy="4374285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60278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80003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57412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17255" y="1151513"/>
            <a:ext cx="5149083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Snow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800033" y="3964090"/>
            <a:ext cx="4374285" cy="437428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17255" y="3964090"/>
            <a:ext cx="4374285" cy="437428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362468" y="3964090"/>
            <a:ext cx="4374285" cy="437428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03570" y="6632795"/>
            <a:ext cx="3332988" cy="411480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0278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0003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57412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7255" y="1151513"/>
            <a:ext cx="5149083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Challenges: Snow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800033" y="3964090"/>
            <a:ext cx="4374285" cy="437428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17255" y="3964090"/>
            <a:ext cx="4374285" cy="437428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362468" y="3964090"/>
            <a:ext cx="4374285" cy="437428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03570" y="6632795"/>
            <a:ext cx="3332988" cy="4114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921437" y="6542122"/>
            <a:ext cx="3473935" cy="3524938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0278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80003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57412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807577" y="1151992"/>
            <a:ext cx="2405062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603570" y="244488"/>
            <a:ext cx="757197" cy="462735"/>
            <a:chOff x="0" y="0"/>
            <a:chExt cx="291155" cy="177929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00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03570" y="911116"/>
            <a:ext cx="757197" cy="462735"/>
            <a:chOff x="0" y="0"/>
            <a:chExt cx="291155" cy="17792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808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603570" y="1576100"/>
            <a:ext cx="757197" cy="462735"/>
            <a:chOff x="0" y="0"/>
            <a:chExt cx="291155" cy="177929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3570" y="2241084"/>
            <a:ext cx="757197" cy="462735"/>
            <a:chOff x="0" y="0"/>
            <a:chExt cx="291155" cy="17792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291155" cy="177929"/>
            </a:xfrm>
            <a:custGeom>
              <a:avLst/>
              <a:gdLst/>
              <a:ahLst/>
              <a:cxnLst/>
              <a:rect r="r" b="b" t="t" l="l"/>
              <a:pathLst>
                <a:path h="177929" w="291155">
                  <a:moveTo>
                    <a:pt x="0" y="0"/>
                  </a:moveTo>
                  <a:lnTo>
                    <a:pt x="291155" y="0"/>
                  </a:lnTo>
                  <a:lnTo>
                    <a:pt x="291155" y="177929"/>
                  </a:lnTo>
                  <a:lnTo>
                    <a:pt x="0" y="177929"/>
                  </a:lnTo>
                  <a:close/>
                </a:path>
              </a:pathLst>
            </a:custGeom>
            <a:solidFill>
              <a:srgbClr val="00CC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73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800033" y="3964090"/>
            <a:ext cx="4374285" cy="437428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17255" y="3964090"/>
            <a:ext cx="4374285" cy="4374285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362468" y="3964090"/>
            <a:ext cx="4374285" cy="437428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03570" y="6632795"/>
            <a:ext cx="3332988" cy="4114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921437" y="6542122"/>
            <a:ext cx="3473935" cy="3524938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Results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456683" y="300226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Clear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456683" y="966854"/>
            <a:ext cx="1854385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 shadow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56683" y="1632317"/>
            <a:ext cx="2330481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Semi-transparent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451110" y="2297780"/>
            <a:ext cx="1170814" cy="332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1"/>
              </a:lnSpc>
              <a:spcBef>
                <a:spcPct val="0"/>
              </a:spcBef>
            </a:pPr>
            <a:r>
              <a:rPr lang="en-US" sz="2054">
                <a:solidFill>
                  <a:srgbClr val="404040"/>
                </a:solidFill>
                <a:latin typeface="Now"/>
              </a:rPr>
              <a:t>Cloud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0278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80003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574123" y="3348083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Prediction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807577" y="1151992"/>
            <a:ext cx="2405062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Challenges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052262" y="1316701"/>
            <a:ext cx="6244114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Now"/>
              </a:rPr>
              <a:t>Clouds seem to look like snow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88533" y="2300230"/>
            <a:ext cx="3777101" cy="38183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88533" y="6289498"/>
            <a:ext cx="3777101" cy="38183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658564" y="6289498"/>
            <a:ext cx="3818381" cy="381838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5658564" y="2300230"/>
            <a:ext cx="3777101" cy="381838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225689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More challenges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92266" y="1753747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Label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01596" y="1753747"/>
            <a:ext cx="3950976" cy="546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3425">
                <a:solidFill>
                  <a:srgbClr val="404040"/>
                </a:solidFill>
                <a:latin typeface="Now Bold"/>
              </a:rPr>
              <a:t>TCI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76005" y="5600176"/>
            <a:ext cx="7858856" cy="518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4"/>
              </a:lnSpc>
            </a:pPr>
            <a:r>
              <a:rPr lang="en-US" sz="3024">
                <a:solidFill>
                  <a:srgbClr val="404040"/>
                </a:solidFill>
                <a:latin typeface="Now Bold"/>
              </a:rPr>
              <a:t>How do YOU define semi-transparent?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432444"/>
            <a:ext cx="3687951" cy="117092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94580" y="647384"/>
            <a:ext cx="6914117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0C56A4"/>
                </a:solidFill>
                <a:latin typeface="Rubik One"/>
              </a:rPr>
              <a:t>Challenges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17255" y="1151513"/>
            <a:ext cx="5149083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C56A4"/>
                </a:solidFill>
                <a:latin typeface="Rubik Light"/>
              </a:rPr>
              <a:t>Summary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2712826"/>
            <a:ext cx="10751186" cy="1871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04040"/>
                </a:solidFill>
                <a:latin typeface="Now"/>
              </a:rPr>
              <a:t>The world is too big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04040"/>
                </a:solidFill>
                <a:latin typeface="Now"/>
              </a:rPr>
              <a:t>Labelling can be confusing and time-consuming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04040"/>
                </a:solidFill>
                <a:latin typeface="Now"/>
              </a:rPr>
              <a:t>Data "debugging"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703405" y="5739365"/>
            <a:ext cx="4629018" cy="844364"/>
            <a:chOff x="0" y="0"/>
            <a:chExt cx="8010630" cy="1461193"/>
          </a:xfrm>
        </p:grpSpPr>
        <p:sp>
          <p:nvSpPr>
            <p:cNvPr name="Freeform 8" id="8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FFC77B"/>
            </a:solidFill>
          </p:spPr>
        </p:sp>
        <p:sp>
          <p:nvSpPr>
            <p:cNvPr name="Freeform 10" id="10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F7DD9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876067" y="5904372"/>
            <a:ext cx="428369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00"/>
              </a:lnSpc>
              <a:spcBef>
                <a:spcPct val="0"/>
              </a:spcBef>
            </a:pPr>
            <a:r>
              <a:rPr lang="en-US" sz="3417">
                <a:solidFill>
                  <a:srgbClr val="404040"/>
                </a:solidFill>
                <a:latin typeface="Now"/>
              </a:rPr>
              <a:t>Possible solutions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74200" y="6819159"/>
            <a:ext cx="8813800" cy="123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04040"/>
                </a:solidFill>
                <a:latin typeface="Now"/>
              </a:rPr>
              <a:t>Adding more data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04040"/>
                </a:solidFill>
                <a:latin typeface="Now"/>
              </a:rPr>
              <a:t>Improve labelling process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87251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Existing approaches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AD4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531250" y="454032"/>
            <a:ext cx="2298673" cy="1149337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924627" y="4344293"/>
            <a:ext cx="6438746" cy="112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26"/>
              </a:lnSpc>
            </a:pPr>
            <a:r>
              <a:rPr lang="en-US" sz="8198">
                <a:solidFill>
                  <a:srgbClr val="0C56A4"/>
                </a:solidFill>
                <a:latin typeface="Rubik One"/>
              </a:rPr>
              <a:t>Thank you!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6852" y="781199"/>
            <a:ext cx="3687951" cy="117092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2238938" y="2502661"/>
          <a:ext cx="9986737" cy="6864674"/>
        </p:xfrm>
        <a:graphic>
          <a:graphicData uri="http://schemas.openxmlformats.org/drawingml/2006/table">
            <a:tbl>
              <a:tblPr/>
              <a:tblGrid>
                <a:gridCol w="3704826"/>
                <a:gridCol w="2952999"/>
                <a:gridCol w="3328912"/>
              </a:tblGrid>
              <a:tr h="1372935"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 Bold Bold"/>
                        </a:rPr>
                        <a:t>Dice coefficient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 Bold Bold"/>
                        </a:rPr>
                        <a:t>KappaMask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 Bold Bold"/>
                        </a:rPr>
                        <a:t>Sen2Cor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</a:tr>
              <a:tr h="1372935"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Clear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81%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81%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</a:tr>
              <a:tr h="1372935"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Cloud Shadow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63%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35%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</a:tr>
              <a:tr h="1372935"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Semi-transparent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75%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45%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</a:tr>
              <a:tr h="1372935"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Cloud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81%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404040"/>
                          </a:solidFill>
                          <a:latin typeface="Now"/>
                        </a:rPr>
                        <a:t>58%</a:t>
                      </a:r>
                      <a:endParaRPr lang="en-US" sz="1100"/>
                    </a:p>
                  </a:txBody>
                  <a:tcPr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4EF"/>
                    </a:solidFill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1240951" y="658177"/>
            <a:ext cx="7404760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Results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38348" y="1142683"/>
            <a:ext cx="158496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459652"/>
                </a:solidFill>
                <a:latin typeface="Rubik Light"/>
              </a:rPr>
              <a:t>Metrics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87251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Existing approaches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5" id="5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38186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RULE BASED </a:t>
            </a:r>
          </a:p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APPROACHES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3581" y="4103107"/>
            <a:ext cx="7238393" cy="3264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Use spectral tests to identify pixel class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Heavily rely on the chosen thresholds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FMask, Sen2Cor, IdePix, MAJA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"/>
              </a:rPr>
              <a:t> 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87251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Existing approaches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5" id="5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38186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RULE BASED </a:t>
            </a:r>
          </a:p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APPROACHES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3581" y="4103107"/>
            <a:ext cx="7238393" cy="3264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Use spectral tests to identify pixel class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Heavily rely on the chosen thresholds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FMask, Sen2Cor, IdePix, MAJA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"/>
              </a:rPr>
              <a:t>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191252" y="2458532"/>
            <a:ext cx="7216817" cy="1316396"/>
            <a:chOff x="0" y="0"/>
            <a:chExt cx="8010630" cy="1461193"/>
          </a:xfrm>
        </p:grpSpPr>
        <p:sp>
          <p:nvSpPr>
            <p:cNvPr name="Freeform 11" id="11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12" id="12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13" id="13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394281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MACHINE LEARNING APPROACHES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91252" y="4103107"/>
            <a:ext cx="7238393" cy="1412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Random Forest, LightGBM, ResNet, U-Net and etc.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S2Cloudless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9030" y="572452"/>
            <a:ext cx="3311193" cy="10513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4250" y="658177"/>
            <a:ext cx="8725174" cy="82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</a:pPr>
            <a:r>
              <a:rPr lang="en-US" sz="6000">
                <a:solidFill>
                  <a:srgbClr val="459652"/>
                </a:solidFill>
                <a:latin typeface="Rubik One"/>
              </a:rPr>
              <a:t>Existing approaches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35157" y="2458532"/>
            <a:ext cx="7216817" cy="1316396"/>
            <a:chOff x="0" y="0"/>
            <a:chExt cx="8010630" cy="1461193"/>
          </a:xfrm>
        </p:grpSpPr>
        <p:sp>
          <p:nvSpPr>
            <p:cNvPr name="Freeform 5" id="5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7" id="7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38186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RULE BASED </a:t>
            </a:r>
          </a:p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APPROACHES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3581" y="4103107"/>
            <a:ext cx="7238393" cy="3264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Use spectral tests to identify pixel class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Heavily rely on the chosen thresholds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FMask, Sen2Cor, IdePix, MAJA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404040"/>
                </a:solidFill>
                <a:latin typeface="Now"/>
              </a:rPr>
              <a:t>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191252" y="2458532"/>
            <a:ext cx="7216817" cy="1316396"/>
            <a:chOff x="0" y="0"/>
            <a:chExt cx="8010630" cy="1461193"/>
          </a:xfrm>
        </p:grpSpPr>
        <p:sp>
          <p:nvSpPr>
            <p:cNvPr name="Freeform 11" id="11"/>
            <p:cNvSpPr/>
            <p:nvPr/>
          </p:nvSpPr>
          <p:spPr>
            <a:xfrm>
              <a:off x="33020" y="27940"/>
              <a:ext cx="7981420" cy="1430713"/>
            </a:xfrm>
            <a:custGeom>
              <a:avLst/>
              <a:gdLst/>
              <a:ahLst/>
              <a:cxnLst/>
              <a:rect r="r" b="b" t="t" l="l"/>
              <a:pathLst>
                <a:path h="1430713" w="7981420">
                  <a:moveTo>
                    <a:pt x="41042" y="1382453"/>
                  </a:moveTo>
                  <a:cubicBezTo>
                    <a:pt x="41042" y="1400233"/>
                    <a:pt x="60085" y="1404043"/>
                    <a:pt x="142605" y="1407853"/>
                  </a:cubicBezTo>
                  <a:cubicBezTo>
                    <a:pt x="199734" y="1410393"/>
                    <a:pt x="256863" y="1412933"/>
                    <a:pt x="313992" y="1414203"/>
                  </a:cubicBezTo>
                  <a:cubicBezTo>
                    <a:pt x="631377" y="1415473"/>
                    <a:pt x="948761" y="1416743"/>
                    <a:pt x="1266145" y="1416743"/>
                  </a:cubicBezTo>
                  <a:cubicBezTo>
                    <a:pt x="1450228" y="1418013"/>
                    <a:pt x="1627963" y="1421823"/>
                    <a:pt x="1812046" y="1419283"/>
                  </a:cubicBezTo>
                  <a:cubicBezTo>
                    <a:pt x="2008824" y="1416743"/>
                    <a:pt x="2211950" y="1418013"/>
                    <a:pt x="2408728" y="1419283"/>
                  </a:cubicBezTo>
                  <a:cubicBezTo>
                    <a:pt x="2643592" y="1420553"/>
                    <a:pt x="3665569" y="1420553"/>
                    <a:pt x="3900433" y="1420553"/>
                  </a:cubicBezTo>
                  <a:cubicBezTo>
                    <a:pt x="4097212" y="1421823"/>
                    <a:pt x="4293990" y="1420553"/>
                    <a:pt x="4490768" y="1421823"/>
                  </a:cubicBezTo>
                  <a:cubicBezTo>
                    <a:pt x="4636765" y="1421823"/>
                    <a:pt x="4782761" y="1424363"/>
                    <a:pt x="4928758" y="1423093"/>
                  </a:cubicBezTo>
                  <a:cubicBezTo>
                    <a:pt x="5233447" y="1423093"/>
                    <a:pt x="5538136" y="1420553"/>
                    <a:pt x="5842824" y="1421823"/>
                  </a:cubicBezTo>
                  <a:cubicBezTo>
                    <a:pt x="6306205" y="1423093"/>
                    <a:pt x="6769586" y="1426903"/>
                    <a:pt x="7232967" y="1429443"/>
                  </a:cubicBezTo>
                  <a:cubicBezTo>
                    <a:pt x="7385312" y="1430713"/>
                    <a:pt x="7537656" y="1429443"/>
                    <a:pt x="7690000" y="1428173"/>
                  </a:cubicBezTo>
                  <a:cubicBezTo>
                    <a:pt x="7823301" y="1426903"/>
                    <a:pt x="7945860" y="1428173"/>
                    <a:pt x="7957290" y="1425633"/>
                  </a:cubicBezTo>
                  <a:cubicBezTo>
                    <a:pt x="7958560" y="1410393"/>
                    <a:pt x="7958560" y="1384993"/>
                    <a:pt x="7958560" y="1368483"/>
                  </a:cubicBezTo>
                  <a:cubicBezTo>
                    <a:pt x="7961100" y="1331712"/>
                    <a:pt x="7963640" y="614638"/>
                    <a:pt x="7966180" y="578519"/>
                  </a:cubicBezTo>
                  <a:cubicBezTo>
                    <a:pt x="7967450" y="564709"/>
                    <a:pt x="7967450" y="550898"/>
                    <a:pt x="7967450" y="538150"/>
                  </a:cubicBezTo>
                  <a:cubicBezTo>
                    <a:pt x="7968720" y="502031"/>
                    <a:pt x="7969990" y="465912"/>
                    <a:pt x="7971260" y="428730"/>
                  </a:cubicBezTo>
                  <a:cubicBezTo>
                    <a:pt x="7973800" y="338432"/>
                    <a:pt x="7969990" y="248134"/>
                    <a:pt x="7973800" y="157836"/>
                  </a:cubicBezTo>
                  <a:cubicBezTo>
                    <a:pt x="7977610" y="120654"/>
                    <a:pt x="7981420" y="69662"/>
                    <a:pt x="7969990" y="32481"/>
                  </a:cubicBezTo>
                  <a:cubicBezTo>
                    <a:pt x="7971260" y="19050"/>
                    <a:pt x="7964910" y="7620"/>
                    <a:pt x="7950940" y="0"/>
                  </a:cubicBezTo>
                  <a:lnTo>
                    <a:pt x="0" y="5080"/>
                  </a:lnTo>
                  <a:lnTo>
                    <a:pt x="41042" y="1382452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12" id="12"/>
            <p:cNvSpPr/>
            <p:nvPr/>
          </p:nvSpPr>
          <p:spPr>
            <a:xfrm>
              <a:off x="15240" y="16510"/>
              <a:ext cx="7943320" cy="1395152"/>
            </a:xfrm>
            <a:custGeom>
              <a:avLst/>
              <a:gdLst/>
              <a:ahLst/>
              <a:cxnLst/>
              <a:rect r="r" b="b" t="t" l="l"/>
              <a:pathLst>
                <a:path h="1395152" w="7943320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BAD4EF"/>
            </a:solidFill>
          </p:spPr>
        </p:sp>
        <p:sp>
          <p:nvSpPr>
            <p:cNvPr name="Freeform 13" id="13"/>
            <p:cNvSpPr/>
            <p:nvPr/>
          </p:nvSpPr>
          <p:spPr>
            <a:xfrm>
              <a:off x="0" y="-2540"/>
              <a:ext cx="7977610" cy="1442143"/>
            </a:xfrm>
            <a:custGeom>
              <a:avLst/>
              <a:gdLst/>
              <a:ahLst/>
              <a:cxnLst/>
              <a:rect r="r" b="b" t="t" l="l"/>
              <a:pathLst>
                <a:path h="1442143" w="7977610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37539" y="19050"/>
                    <a:pt x="677092" y="24130"/>
                    <a:pt x="842132" y="26670"/>
                  </a:cubicBezTo>
                  <a:cubicBezTo>
                    <a:pt x="1000824" y="29210"/>
                    <a:pt x="1159516" y="29210"/>
                    <a:pt x="1318208" y="22860"/>
                  </a:cubicBezTo>
                  <a:cubicBezTo>
                    <a:pt x="1476900" y="16510"/>
                    <a:pt x="1635592" y="17780"/>
                    <a:pt x="1794284" y="19050"/>
                  </a:cubicBezTo>
                  <a:cubicBezTo>
                    <a:pt x="1927585" y="20320"/>
                    <a:pt x="3622417" y="19050"/>
                    <a:pt x="3781109" y="15240"/>
                  </a:cubicBezTo>
                  <a:cubicBezTo>
                    <a:pt x="3939801" y="11430"/>
                    <a:pt x="4104841" y="12700"/>
                    <a:pt x="4269880" y="11430"/>
                  </a:cubicBezTo>
                  <a:cubicBezTo>
                    <a:pt x="4492049" y="10160"/>
                    <a:pt x="5329944" y="7620"/>
                    <a:pt x="5533070" y="7620"/>
                  </a:cubicBezTo>
                  <a:cubicBezTo>
                    <a:pt x="5945669" y="8890"/>
                    <a:pt x="6351921" y="12700"/>
                    <a:pt x="6764520" y="12700"/>
                  </a:cubicBezTo>
                  <a:cubicBezTo>
                    <a:pt x="7037470" y="12700"/>
                    <a:pt x="7304074" y="11430"/>
                    <a:pt x="7577024" y="3810"/>
                  </a:cubicBezTo>
                  <a:cubicBezTo>
                    <a:pt x="7723021" y="0"/>
                    <a:pt x="7875365" y="2540"/>
                    <a:pt x="7947130" y="3810"/>
                  </a:cubicBezTo>
                  <a:cubicBezTo>
                    <a:pt x="7959830" y="3810"/>
                    <a:pt x="7963640" y="10160"/>
                    <a:pt x="7964910" y="24130"/>
                  </a:cubicBezTo>
                  <a:cubicBezTo>
                    <a:pt x="7964910" y="27940"/>
                    <a:pt x="7964910" y="33020"/>
                    <a:pt x="7966180" y="36830"/>
                  </a:cubicBezTo>
                  <a:cubicBezTo>
                    <a:pt x="7977610" y="77833"/>
                    <a:pt x="7973800" y="128825"/>
                    <a:pt x="7973800" y="166007"/>
                  </a:cubicBezTo>
                  <a:cubicBezTo>
                    <a:pt x="7973800" y="201064"/>
                    <a:pt x="7972530" y="297736"/>
                    <a:pt x="7972530" y="310484"/>
                  </a:cubicBezTo>
                  <a:cubicBezTo>
                    <a:pt x="7972530" y="352977"/>
                    <a:pt x="7972530" y="394408"/>
                    <a:pt x="7971260" y="436901"/>
                  </a:cubicBezTo>
                  <a:cubicBezTo>
                    <a:pt x="7969990" y="473021"/>
                    <a:pt x="7967450" y="573942"/>
                    <a:pt x="7966180" y="586690"/>
                  </a:cubicBezTo>
                  <a:cubicBezTo>
                    <a:pt x="7963640" y="622809"/>
                    <a:pt x="7957290" y="1402772"/>
                    <a:pt x="7956021" y="1419282"/>
                  </a:cubicBezTo>
                  <a:cubicBezTo>
                    <a:pt x="7959830" y="1442143"/>
                    <a:pt x="7691282" y="1430713"/>
                    <a:pt x="7557981" y="1431982"/>
                  </a:cubicBezTo>
                  <a:cubicBezTo>
                    <a:pt x="7405636" y="1433253"/>
                    <a:pt x="6174186" y="1426903"/>
                    <a:pt x="5710805" y="1425632"/>
                  </a:cubicBezTo>
                  <a:cubicBezTo>
                    <a:pt x="5406116" y="1424363"/>
                    <a:pt x="5101427" y="1426903"/>
                    <a:pt x="4796739" y="1426903"/>
                  </a:cubicBezTo>
                  <a:cubicBezTo>
                    <a:pt x="4650742" y="1426903"/>
                    <a:pt x="4504745" y="1425632"/>
                    <a:pt x="4358748" y="1425632"/>
                  </a:cubicBezTo>
                  <a:cubicBezTo>
                    <a:pt x="4161970" y="1425632"/>
                    <a:pt x="3965192" y="1425632"/>
                    <a:pt x="3768414" y="1424363"/>
                  </a:cubicBezTo>
                  <a:cubicBezTo>
                    <a:pt x="3533549" y="1423093"/>
                    <a:pt x="2511573" y="1423093"/>
                    <a:pt x="2276708" y="1423093"/>
                  </a:cubicBezTo>
                  <a:cubicBezTo>
                    <a:pt x="2079930" y="1421823"/>
                    <a:pt x="1876804" y="1420553"/>
                    <a:pt x="1680026" y="1423093"/>
                  </a:cubicBezTo>
                  <a:cubicBezTo>
                    <a:pt x="1495943" y="1425632"/>
                    <a:pt x="1019867" y="1420553"/>
                    <a:pt x="962738" y="1420553"/>
                  </a:cubicBezTo>
                  <a:cubicBezTo>
                    <a:pt x="702483" y="1419282"/>
                    <a:pt x="67714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7934430" y="1405313"/>
                  </a:moveTo>
                  <a:cubicBezTo>
                    <a:pt x="7938240" y="1359005"/>
                    <a:pt x="7942050" y="636620"/>
                    <a:pt x="7944590" y="594126"/>
                  </a:cubicBezTo>
                  <a:cubicBezTo>
                    <a:pt x="7947130" y="551633"/>
                    <a:pt x="7949670" y="322170"/>
                    <a:pt x="7949670" y="249931"/>
                  </a:cubicBezTo>
                  <a:cubicBezTo>
                    <a:pt x="7949670" y="226560"/>
                    <a:pt x="7953480" y="104392"/>
                    <a:pt x="7952210" y="72522"/>
                  </a:cubicBezTo>
                  <a:cubicBezTo>
                    <a:pt x="7952210" y="58420"/>
                    <a:pt x="7947130" y="43180"/>
                    <a:pt x="7944590" y="27940"/>
                  </a:cubicBezTo>
                  <a:cubicBezTo>
                    <a:pt x="7913451" y="27940"/>
                    <a:pt x="7830931" y="25400"/>
                    <a:pt x="7754758" y="26670"/>
                  </a:cubicBezTo>
                  <a:cubicBezTo>
                    <a:pt x="7577024" y="29210"/>
                    <a:pt x="7399289" y="33020"/>
                    <a:pt x="7215205" y="34290"/>
                  </a:cubicBezTo>
                  <a:cubicBezTo>
                    <a:pt x="6904169" y="36830"/>
                    <a:pt x="6599480" y="35560"/>
                    <a:pt x="6288444" y="31750"/>
                  </a:cubicBezTo>
                  <a:cubicBezTo>
                    <a:pt x="5894887" y="27940"/>
                    <a:pt x="5501331" y="29210"/>
                    <a:pt x="5114122" y="29210"/>
                  </a:cubicBezTo>
                  <a:cubicBezTo>
                    <a:pt x="4866563" y="29210"/>
                    <a:pt x="4009626" y="34290"/>
                    <a:pt x="3838238" y="38100"/>
                  </a:cubicBezTo>
                  <a:cubicBezTo>
                    <a:pt x="3666851" y="41910"/>
                    <a:pt x="2930519" y="41910"/>
                    <a:pt x="2759132" y="38100"/>
                  </a:cubicBezTo>
                  <a:cubicBezTo>
                    <a:pt x="2714698" y="36830"/>
                    <a:pt x="2435400" y="40640"/>
                    <a:pt x="2397314" y="40640"/>
                  </a:cubicBezTo>
                  <a:cubicBezTo>
                    <a:pt x="2181493" y="40640"/>
                    <a:pt x="1965671" y="39370"/>
                    <a:pt x="1743503" y="39370"/>
                  </a:cubicBezTo>
                  <a:cubicBezTo>
                    <a:pt x="1635592" y="39370"/>
                    <a:pt x="1527681" y="39370"/>
                    <a:pt x="1419771" y="43180"/>
                  </a:cubicBezTo>
                  <a:cubicBezTo>
                    <a:pt x="1267426" y="46990"/>
                    <a:pt x="1115082" y="50800"/>
                    <a:pt x="962738" y="48260"/>
                  </a:cubicBezTo>
                  <a:cubicBezTo>
                    <a:pt x="785003" y="45720"/>
                    <a:pt x="613615" y="43180"/>
                    <a:pt x="435880" y="40640"/>
                  </a:cubicBezTo>
                  <a:cubicBezTo>
                    <a:pt x="289883" y="39370"/>
                    <a:pt x="14388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105800" y="1397693"/>
                    <a:pt x="245449" y="1402772"/>
                    <a:pt x="340665" y="1401502"/>
                  </a:cubicBezTo>
                  <a:cubicBezTo>
                    <a:pt x="480314" y="1400232"/>
                    <a:pt x="613615" y="1397693"/>
                    <a:pt x="753264" y="1400232"/>
                  </a:cubicBezTo>
                  <a:cubicBezTo>
                    <a:pt x="791350" y="1400232"/>
                    <a:pt x="1115082" y="1401502"/>
                    <a:pt x="1248383" y="1402772"/>
                  </a:cubicBezTo>
                  <a:cubicBezTo>
                    <a:pt x="1368989" y="1404043"/>
                    <a:pt x="1489595" y="1410393"/>
                    <a:pt x="1610201" y="1402772"/>
                  </a:cubicBezTo>
                  <a:cubicBezTo>
                    <a:pt x="1641940" y="1401502"/>
                    <a:pt x="1680026" y="1401502"/>
                    <a:pt x="1711764" y="1401502"/>
                  </a:cubicBezTo>
                  <a:cubicBezTo>
                    <a:pt x="1933933" y="1406582"/>
                    <a:pt x="2162450" y="1397693"/>
                    <a:pt x="2378271" y="1406582"/>
                  </a:cubicBezTo>
                  <a:cubicBezTo>
                    <a:pt x="2390966" y="1406582"/>
                    <a:pt x="3857281" y="1402772"/>
                    <a:pt x="4181013" y="1402772"/>
                  </a:cubicBezTo>
                  <a:cubicBezTo>
                    <a:pt x="4250837" y="1402772"/>
                    <a:pt x="4320662" y="1405313"/>
                    <a:pt x="4390487" y="1405313"/>
                  </a:cubicBezTo>
                  <a:cubicBezTo>
                    <a:pt x="4536483" y="1405313"/>
                    <a:pt x="4688828" y="1404043"/>
                    <a:pt x="4834824" y="1404043"/>
                  </a:cubicBezTo>
                  <a:cubicBezTo>
                    <a:pt x="4930040" y="1404043"/>
                    <a:pt x="5031603" y="1404043"/>
                    <a:pt x="5126818" y="1402772"/>
                  </a:cubicBezTo>
                  <a:cubicBezTo>
                    <a:pt x="5228381" y="1402772"/>
                    <a:pt x="5329944" y="1401502"/>
                    <a:pt x="5431506" y="1400232"/>
                  </a:cubicBezTo>
                  <a:cubicBezTo>
                    <a:pt x="5456897" y="1400232"/>
                    <a:pt x="5615589" y="1402772"/>
                    <a:pt x="5660023" y="1402772"/>
                  </a:cubicBezTo>
                  <a:lnTo>
                    <a:pt x="5983755" y="1402772"/>
                  </a:lnTo>
                  <a:cubicBezTo>
                    <a:pt x="6098013" y="1404043"/>
                    <a:pt x="6205924" y="1407852"/>
                    <a:pt x="6320182" y="1407852"/>
                  </a:cubicBezTo>
                  <a:cubicBezTo>
                    <a:pt x="6466179" y="1407852"/>
                    <a:pt x="6612175" y="1405313"/>
                    <a:pt x="6758173" y="1405313"/>
                  </a:cubicBezTo>
                  <a:cubicBezTo>
                    <a:pt x="6935908" y="1405313"/>
                    <a:pt x="7119990" y="1406582"/>
                    <a:pt x="7297725" y="1406582"/>
                  </a:cubicBezTo>
                  <a:cubicBezTo>
                    <a:pt x="7392941" y="1406582"/>
                    <a:pt x="7481808" y="1407852"/>
                    <a:pt x="7577024" y="1407852"/>
                  </a:cubicBezTo>
                  <a:cubicBezTo>
                    <a:pt x="7678586" y="1407852"/>
                    <a:pt x="7929350" y="1405313"/>
                    <a:pt x="7934430" y="1405313"/>
                  </a:cubicBezTo>
                  <a:close/>
                </a:path>
              </a:pathLst>
            </a:custGeom>
            <a:solidFill>
              <a:srgbClr val="BAD4E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394281" y="2573805"/>
            <a:ext cx="681075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4C81CB"/>
                </a:solidFill>
                <a:latin typeface="Rubik One"/>
              </a:rPr>
              <a:t>MACHINE LEARNING APPROACHES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91252" y="4103107"/>
            <a:ext cx="7238393" cy="1412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Random Forest, LightGBM, ResNet, U-Net and etc.</a:t>
            </a:r>
          </a:p>
          <a:p>
            <a:pPr marL="604518" indent="-302259" lvl="1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04040"/>
                </a:solidFill>
                <a:latin typeface="Now"/>
              </a:rPr>
              <a:t>Examples: S2Cloudless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583275">
            <a:off x="1254588" y="7269403"/>
            <a:ext cx="1820829" cy="578113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238186" y="7529885"/>
            <a:ext cx="6810759" cy="290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1"/>
              </a:lnSpc>
            </a:pPr>
            <a:r>
              <a:rPr lang="en-US" sz="2478">
                <a:solidFill>
                  <a:srgbClr val="404040"/>
                </a:solidFill>
                <a:latin typeface="Now Bold"/>
              </a:rPr>
              <a:t>Problems:</a:t>
            </a:r>
          </a:p>
          <a:p>
            <a:pPr marL="535075" indent="-267538" lvl="1">
              <a:lnSpc>
                <a:spcPts val="3221"/>
              </a:lnSpc>
              <a:buFont typeface="Arial"/>
              <a:buChar char="•"/>
            </a:pPr>
            <a:r>
              <a:rPr lang="en-US" sz="2478">
                <a:solidFill>
                  <a:srgbClr val="404040"/>
                </a:solidFill>
                <a:latin typeface="Now"/>
              </a:rPr>
              <a:t>No cloud shadow detection</a:t>
            </a:r>
          </a:p>
          <a:p>
            <a:pPr marL="535075" indent="-267538" lvl="1">
              <a:lnSpc>
                <a:spcPts val="3221"/>
              </a:lnSpc>
              <a:buFont typeface="Arial"/>
              <a:buChar char="•"/>
            </a:pPr>
            <a:r>
              <a:rPr lang="en-US" sz="2478">
                <a:solidFill>
                  <a:srgbClr val="404040"/>
                </a:solidFill>
                <a:latin typeface="Now"/>
              </a:rPr>
              <a:t>Inaccurate cirrus (semi-transparent) cloud detection</a:t>
            </a:r>
          </a:p>
          <a:p>
            <a:pPr marL="535075" indent="-267538" lvl="1">
              <a:lnSpc>
                <a:spcPts val="3221"/>
              </a:lnSpc>
              <a:buFont typeface="Arial"/>
              <a:buChar char="•"/>
            </a:pPr>
            <a:r>
              <a:rPr lang="en-US" sz="2478">
                <a:solidFill>
                  <a:srgbClr val="404040"/>
                </a:solidFill>
                <a:latin typeface="Now"/>
              </a:rPr>
              <a:t>Computationally expensive to run </a:t>
            </a:r>
            <a:r>
              <a:rPr lang="en-US" sz="2478">
                <a:solidFill>
                  <a:srgbClr val="404040"/>
                </a:solidFill>
                <a:latin typeface="Now Bold"/>
              </a:rPr>
              <a:t> </a:t>
            </a:r>
          </a:p>
          <a:p>
            <a:pPr>
              <a:lnSpc>
                <a:spcPts val="3221"/>
              </a:lnSpc>
            </a:pPr>
          </a:p>
          <a:p>
            <a:pPr>
              <a:lnSpc>
                <a:spcPts val="3221"/>
              </a:lnSpc>
            </a:pPr>
            <a:r>
              <a:rPr lang="en-US" sz="2478">
                <a:solidFill>
                  <a:srgbClr val="404040"/>
                </a:solidFill>
                <a:latin typeface="Now"/>
              </a:rPr>
              <a:t> 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439128" y="454032"/>
            <a:ext cx="2298673" cy="1149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DAFBln_QTT8</dc:identifier>
  <dcterms:modified xsi:type="dcterms:W3CDTF">2011-08-01T06:04:30Z</dcterms:modified>
  <cp:revision>1</cp:revision>
  <dc:title>KappaMask: DS seminar</dc:title>
</cp:coreProperties>
</file>