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Proxima Nov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f61e4227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f61e4227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f61e4227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f61e4227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f61e4227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f61e4227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c9c9de85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c9c9de85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Combining the different output heads into one might help with the final output.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Kas nende kohta oli veel midagi?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c9c9de85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c9c9de85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I will go quickly over the architecture of the model. (Zoom in?)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What’s going on in each subsection?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Osade kaupa näidata, katta alumine osa kinni.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zoom ära kaotada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f61e4227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f61e4227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fe1f9a4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fe1f9a4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fe1f9a4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fe1f9a4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Rääkida, et see on see mille põhjal mudel peab ennustama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9c9de85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9c9de85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As some of you might have noticed these results were only on vehicles, however, it is crucial to model also pedestrian behaviour. (TODO: example output on pedestrians). So if any one of you is interested in using the same model by yourself, I can help with setting up and avoiding some pitfalls, I spent too long on figuring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Kuidagi hinnata mudeli headus!!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c9c9de85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c9c9de85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This kind of segmentation can be used as an input to planning module, and based on these a cost-map of future actions can be calculated. (TODO cost-map näide)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Näide tuua, et kui kalibreerimata, siis oht suurem objekti märkamata jätmiseks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c9c9de8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c9c9de85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This presentation covers 2 bigger topics, 1st FIERY - the semantic segmentation model in Bird’s Eye View and secondly calibration of the outputs of the FIERY model. Let’s start with the FIERY.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Laiem taust minust ja miks see mudel?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7f1bdd8b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7f1bdd8b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Näide auto ees olevast alast. Segmenteeritud vaade ja pilt.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c9c9de85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c9c9de85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We use 45 degree tilted bar tops, as it helps with visualization and does not change the results. To check the reasoning, look at my and colleagues previous paper.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Equal-width, equal-size -&gt; log-scale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All most all of the instances in the first bin (11.6 million)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Fonts bigger for figure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Tuua selgelt välja mis igas binnis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Siin rääkida ECE, calibrated (probability)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- &gt; High-light some bin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over and under-estimating probability of pedestrian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1c9c9de85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1c9c9de85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 smtClean="0"/>
              <a:t>Equal-width</a:t>
            </a:r>
            <a:r>
              <a:rPr lang="et" dirty="0"/>
              <a:t>, equal-size -&gt; log-scale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Underestimation of probabilities, can be bad. Example where model missed a person. 1 out of 10000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Es ja EW mainimata jätta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c9c9de85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1c9c9de85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0.5s , 1.0s ja 1.5s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c9c9de858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c9c9de858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Comparison of results in table (NLL, ECE, AUC) vs different calibration methods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Siia ECE/NLL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c9c9de85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c9c9de85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c9c9de85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1c9c9de85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stipid siia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CS logo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3d2287f6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3d2287f6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The motivation for our work is to get well-calibrated classifiers and to achieve this we need to be able to evaluate calibration as well as possible. Before going into the issues with current most popular way, I will cover some basics.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Täpsemalt firmast ja et Alex Kendall käis ka paari aasta eest esinemas.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c9c9de8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c9c9de85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There are 6 camera images around the vehicle, which cover 360 degrees area around the vehicle. Moreover the model uses couple of timesteps in past to model motion of the objects.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c9c9de85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c9c9de85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The input camera images with the information about relation of these are converted into BEV segmentation - each colored blob is the segmentation of the vehicle. The see-through pattern in front of the segmentation is the “future flow” of the vehicle. (TODO: zoom in and animate). On the left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c9c9de85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c9c9de85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Replace GIF with images.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f61e422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f61e422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f61e4227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f61e4227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f61e422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f61e422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4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Calibration of Bird’s-Eye View Semantic Segmentation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48775" y="34826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Markus Kängsepp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30.05.2022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800" y="4275275"/>
            <a:ext cx="4335498" cy="6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10</a:t>
            </a:fld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5497225" y="3021225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11</a:t>
            </a:fld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/>
          <p:nvPr/>
        </p:nvSpPr>
        <p:spPr>
          <a:xfrm>
            <a:off x="5526675" y="3257050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12</a:t>
            </a:fld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5939325" y="3374950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r="20923"/>
          <a:stretch/>
        </p:blipFill>
        <p:spPr>
          <a:xfrm>
            <a:off x="311700" y="1152475"/>
            <a:ext cx="8520602" cy="251197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5186750" y="3272525"/>
            <a:ext cx="348600" cy="3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FIERY: </a:t>
            </a:r>
            <a:r>
              <a:rPr lang="et" dirty="0" smtClean="0"/>
              <a:t>Model </a:t>
            </a:r>
            <a:r>
              <a:rPr lang="et" dirty="0"/>
              <a:t>output</a:t>
            </a:r>
            <a:endParaRPr dirty="0"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13</a:t>
            </a:fld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8738" y="1346200"/>
            <a:ext cx="2438400" cy="3028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1" name="Google Shape;171;p25"/>
          <p:cNvSpPr/>
          <p:nvPr/>
        </p:nvSpPr>
        <p:spPr>
          <a:xfrm>
            <a:off x="757775" y="3272525"/>
            <a:ext cx="348600" cy="3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2761025" y="3302350"/>
            <a:ext cx="348600" cy="3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096150" y="3272525"/>
            <a:ext cx="348600" cy="3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3398750" y="3942975"/>
            <a:ext cx="289500" cy="3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75" y="265850"/>
            <a:ext cx="8508024" cy="46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/>
          <p:nvPr/>
        </p:nvSpPr>
        <p:spPr>
          <a:xfrm>
            <a:off x="4146950" y="2284350"/>
            <a:ext cx="1901100" cy="268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1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FIERY: </a:t>
            </a:r>
            <a:r>
              <a:rPr lang="et" dirty="0" smtClean="0"/>
              <a:t>Architecture</a:t>
            </a:r>
            <a:endParaRPr dirty="0"/>
          </a:p>
        </p:txBody>
      </p:sp>
      <p:sp>
        <p:nvSpPr>
          <p:cNvPr id="183" name="Google Shape;183;p26"/>
          <p:cNvSpPr/>
          <p:nvPr/>
        </p:nvSpPr>
        <p:spPr>
          <a:xfrm>
            <a:off x="347175" y="417900"/>
            <a:ext cx="2211600" cy="1935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5880400" y="2353200"/>
            <a:ext cx="2952000" cy="2480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2558775" y="445025"/>
            <a:ext cx="2604000" cy="2551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/>
          <p:nvPr/>
        </p:nvSpPr>
        <p:spPr>
          <a:xfrm>
            <a:off x="4146950" y="1054425"/>
            <a:ext cx="4708200" cy="12987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6"/>
          <p:cNvSpPr/>
          <p:nvPr/>
        </p:nvSpPr>
        <p:spPr>
          <a:xfrm>
            <a:off x="4124325" y="1054425"/>
            <a:ext cx="4708200" cy="368856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FIERY: Replication and pedestrians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Re-trained the model on vehicles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Trained from scratch on pedestrians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15</a:t>
            </a:fld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00" y="1843947"/>
            <a:ext cx="8752987" cy="275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16</a:t>
            </a:fld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 l="-755" t="48822" r="66417"/>
          <a:stretch/>
        </p:blipFill>
        <p:spPr>
          <a:xfrm>
            <a:off x="-452900" y="235549"/>
            <a:ext cx="9596900" cy="45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17</a:t>
            </a:fld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l="33533" r="33602" b="49563"/>
          <a:stretch/>
        </p:blipFill>
        <p:spPr>
          <a:xfrm>
            <a:off x="0" y="362875"/>
            <a:ext cx="9144000" cy="4417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311700" y="1092513"/>
            <a:ext cx="8520600" cy="3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Re-trained the model on vehicles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Trained from scratch on pedestrians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FIERY: Replication and pedestrians</a:t>
            </a: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18</a:t>
            </a:fld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71750"/>
            <a:ext cx="5941451" cy="187038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>
            <a:off x="1086575" y="3767625"/>
            <a:ext cx="482100" cy="469200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3174225" y="3805425"/>
            <a:ext cx="349200" cy="335100"/>
          </a:xfrm>
          <a:prstGeom prst="ellipse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3583800" y="3862125"/>
            <a:ext cx="280200" cy="2802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3009675" y="2863675"/>
            <a:ext cx="404400" cy="393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0975" y="1839074"/>
            <a:ext cx="4965651" cy="2303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p30"/>
          <p:cNvSpPr/>
          <p:nvPr/>
        </p:nvSpPr>
        <p:spPr>
          <a:xfrm>
            <a:off x="3107775" y="2756099"/>
            <a:ext cx="482100" cy="469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8863" y="356600"/>
            <a:ext cx="2378379" cy="23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0"/>
          <p:cNvSpPr/>
          <p:nvPr/>
        </p:nvSpPr>
        <p:spPr>
          <a:xfrm>
            <a:off x="7255558" y="650759"/>
            <a:ext cx="280200" cy="280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8683" y="2571749"/>
            <a:ext cx="2198767" cy="23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/>
          <p:nvPr/>
        </p:nvSpPr>
        <p:spPr>
          <a:xfrm>
            <a:off x="7255842" y="3022612"/>
            <a:ext cx="280200" cy="280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7157500" y="1358325"/>
            <a:ext cx="252600" cy="251100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174667" y="3590287"/>
            <a:ext cx="252600" cy="251100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7410100" y="1529000"/>
            <a:ext cx="252600" cy="251100"/>
          </a:xfrm>
          <a:prstGeom prst="ellipse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>
            <a:off x="7618467" y="1666252"/>
            <a:ext cx="252600" cy="251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7427267" y="3728274"/>
            <a:ext cx="252600" cy="251100"/>
          </a:xfrm>
          <a:prstGeom prst="ellipse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7618467" y="3880724"/>
            <a:ext cx="252600" cy="251100"/>
          </a:xfrm>
          <a:prstGeom prst="ellipse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6589150" y="3380700"/>
            <a:ext cx="836030" cy="1169775"/>
          </a:xfrm>
          <a:custGeom>
            <a:avLst/>
            <a:gdLst/>
            <a:ahLst/>
            <a:cxnLst/>
            <a:rect l="l" t="t" r="r" b="b"/>
            <a:pathLst>
              <a:path w="32986" h="46791" extrusionOk="0">
                <a:moveTo>
                  <a:pt x="32294" y="46791"/>
                </a:moveTo>
                <a:cubicBezTo>
                  <a:pt x="32294" y="39933"/>
                  <a:pt x="33770" y="13369"/>
                  <a:pt x="32294" y="5643"/>
                </a:cubicBezTo>
                <a:cubicBezTo>
                  <a:pt x="30818" y="-2083"/>
                  <a:pt x="28821" y="1302"/>
                  <a:pt x="23439" y="434"/>
                </a:cubicBezTo>
                <a:cubicBezTo>
                  <a:pt x="18057" y="-434"/>
                  <a:pt x="3907" y="434"/>
                  <a:pt x="0" y="434"/>
                </a:cubicBezTo>
              </a:path>
            </a:pathLst>
          </a:cu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Google Shape;238;p30"/>
          <p:cNvSpPr/>
          <p:nvPr/>
        </p:nvSpPr>
        <p:spPr>
          <a:xfrm flipH="1">
            <a:off x="7761803" y="3424275"/>
            <a:ext cx="548722" cy="1169775"/>
          </a:xfrm>
          <a:custGeom>
            <a:avLst/>
            <a:gdLst/>
            <a:ahLst/>
            <a:cxnLst/>
            <a:rect l="l" t="t" r="r" b="b"/>
            <a:pathLst>
              <a:path w="32986" h="46791" extrusionOk="0">
                <a:moveTo>
                  <a:pt x="32294" y="46791"/>
                </a:moveTo>
                <a:cubicBezTo>
                  <a:pt x="32294" y="39933"/>
                  <a:pt x="33770" y="13369"/>
                  <a:pt x="32294" y="5643"/>
                </a:cubicBezTo>
                <a:cubicBezTo>
                  <a:pt x="30818" y="-2083"/>
                  <a:pt x="28821" y="1302"/>
                  <a:pt x="23439" y="434"/>
                </a:cubicBezTo>
                <a:cubicBezTo>
                  <a:pt x="18057" y="-434"/>
                  <a:pt x="3907" y="434"/>
                  <a:pt x="0" y="434"/>
                </a:cubicBezTo>
              </a:path>
            </a:pathLst>
          </a:cu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Google Shape;239;p30"/>
          <p:cNvSpPr/>
          <p:nvPr/>
        </p:nvSpPr>
        <p:spPr>
          <a:xfrm rot="10800000" flipH="1">
            <a:off x="6589150" y="2852709"/>
            <a:ext cx="806508" cy="335141"/>
          </a:xfrm>
          <a:custGeom>
            <a:avLst/>
            <a:gdLst/>
            <a:ahLst/>
            <a:cxnLst/>
            <a:rect l="l" t="t" r="r" b="b"/>
            <a:pathLst>
              <a:path w="32986" h="46791" extrusionOk="0">
                <a:moveTo>
                  <a:pt x="32294" y="46791"/>
                </a:moveTo>
                <a:cubicBezTo>
                  <a:pt x="32294" y="39933"/>
                  <a:pt x="33770" y="13369"/>
                  <a:pt x="32294" y="5643"/>
                </a:cubicBezTo>
                <a:cubicBezTo>
                  <a:pt x="30818" y="-2083"/>
                  <a:pt x="28821" y="1302"/>
                  <a:pt x="23439" y="434"/>
                </a:cubicBezTo>
                <a:cubicBezTo>
                  <a:pt x="18057" y="-434"/>
                  <a:pt x="3907" y="434"/>
                  <a:pt x="0" y="434"/>
                </a:cubicBezTo>
              </a:path>
            </a:pathLst>
          </a:cu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Google Shape;240;p30"/>
          <p:cNvSpPr/>
          <p:nvPr/>
        </p:nvSpPr>
        <p:spPr>
          <a:xfrm rot="10800000">
            <a:off x="7715245" y="2857934"/>
            <a:ext cx="623930" cy="335141"/>
          </a:xfrm>
          <a:custGeom>
            <a:avLst/>
            <a:gdLst/>
            <a:ahLst/>
            <a:cxnLst/>
            <a:rect l="l" t="t" r="r" b="b"/>
            <a:pathLst>
              <a:path w="32986" h="46791" extrusionOk="0">
                <a:moveTo>
                  <a:pt x="32294" y="46791"/>
                </a:moveTo>
                <a:cubicBezTo>
                  <a:pt x="32294" y="39933"/>
                  <a:pt x="33770" y="13369"/>
                  <a:pt x="32294" y="5643"/>
                </a:cubicBezTo>
                <a:cubicBezTo>
                  <a:pt x="30818" y="-2083"/>
                  <a:pt x="28821" y="1302"/>
                  <a:pt x="23439" y="434"/>
                </a:cubicBezTo>
                <a:cubicBezTo>
                  <a:pt x="18057" y="-434"/>
                  <a:pt x="3907" y="434"/>
                  <a:pt x="0" y="434"/>
                </a:cubicBezTo>
              </a:path>
            </a:pathLst>
          </a:custGeom>
          <a:noFill/>
          <a:ln w="2857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Motivation</a:t>
            </a:r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Planning from Bird’s-Eye View (BEV)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t" sz="2200"/>
              <a:t>Moving vs Static object’s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Cost-map calculation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Might need calibration?</a:t>
            </a:r>
            <a:endParaRPr sz="2200"/>
          </a:p>
        </p:txBody>
      </p:sp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19</a:t>
            </a:fld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775" y="1619800"/>
            <a:ext cx="3142694" cy="304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/>
          <p:nvPr/>
        </p:nvSpPr>
        <p:spPr>
          <a:xfrm>
            <a:off x="6800100" y="2645225"/>
            <a:ext cx="454250" cy="334000"/>
          </a:xfrm>
          <a:custGeom>
            <a:avLst/>
            <a:gdLst/>
            <a:ahLst/>
            <a:cxnLst/>
            <a:rect l="l" t="t" r="r" b="b"/>
            <a:pathLst>
              <a:path w="18170" h="13360" extrusionOk="0">
                <a:moveTo>
                  <a:pt x="0" y="13360"/>
                </a:moveTo>
                <a:cubicBezTo>
                  <a:pt x="0" y="5842"/>
                  <a:pt x="10652" y="0"/>
                  <a:pt x="1817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Structure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354600"/>
            <a:ext cx="8520600" cy="32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b="1"/>
              <a:t>FIERY </a:t>
            </a:r>
            <a:r>
              <a:rPr lang="et" sz="2400"/>
              <a:t>- semantic segmentation model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" sz="2400" b="1"/>
              <a:t>Calibration </a:t>
            </a:r>
            <a:r>
              <a:rPr lang="et" sz="2400"/>
              <a:t>of semantic segmentation</a:t>
            </a:r>
            <a:endParaRPr sz="240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Calibration: Semantic segmentation</a:t>
            </a:r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Pixel-wise calibration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t" sz="2200"/>
              <a:t>Area in front of the ego-vehicle</a:t>
            </a:r>
            <a:endParaRPr sz="2200">
              <a:solidFill>
                <a:srgbClr val="D9D9D9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t" sz="2200"/>
              <a:t>45x16 meters</a:t>
            </a:r>
            <a:endParaRPr sz="2200"/>
          </a:p>
        </p:txBody>
      </p:sp>
      <p:sp>
        <p:nvSpPr>
          <p:cNvPr id="256" name="Google Shape;25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20</a:t>
            </a:fld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50" y="2657750"/>
            <a:ext cx="3540375" cy="1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223" y="1152475"/>
            <a:ext cx="3299075" cy="32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Calibration: Semantic segmentation</a:t>
            </a:r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/>
              <a:t>Uncalibrated reliability diagram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/>
              <a:t>Over-and under-estimating</a:t>
            </a:r>
            <a:endParaRPr sz="2100"/>
          </a:p>
        </p:txBody>
      </p:sp>
      <p:sp>
        <p:nvSpPr>
          <p:cNvPr id="265" name="Google Shape;26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21</a:t>
            </a:fld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 t="1806"/>
          <a:stretch/>
        </p:blipFill>
        <p:spPr>
          <a:xfrm>
            <a:off x="4907775" y="1219300"/>
            <a:ext cx="3830551" cy="36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3"/>
          <p:cNvSpPr/>
          <p:nvPr/>
        </p:nvSpPr>
        <p:spPr>
          <a:xfrm>
            <a:off x="7209100" y="2358100"/>
            <a:ext cx="191700" cy="2078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5384325" y="4126600"/>
            <a:ext cx="191700" cy="309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Calibration: Semantic segmentation</a:t>
            </a:r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/>
              <a:t>Log-scale reliability diagram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t" sz="2100"/>
              <a:t>Under-estimation of probability</a:t>
            </a:r>
            <a:endParaRPr sz="2100"/>
          </a:p>
        </p:txBody>
      </p:sp>
      <p:sp>
        <p:nvSpPr>
          <p:cNvPr id="275" name="Google Shape;27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22</a:t>
            </a:fld>
            <a:endParaRPr/>
          </a:p>
        </p:txBody>
      </p:sp>
      <p:pic>
        <p:nvPicPr>
          <p:cNvPr id="276" name="Google Shape;2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825" y="1152480"/>
            <a:ext cx="3815426" cy="373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Calibration: Semantic </a:t>
            </a:r>
            <a:r>
              <a:rPr lang="et" dirty="0" smtClean="0"/>
              <a:t>segmentation </a:t>
            </a:r>
            <a:endParaRPr dirty="0"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Future predictions</a:t>
            </a:r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23</a:t>
            </a:fld>
            <a:endParaRPr/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27225"/>
            <a:ext cx="2781426" cy="273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288" y="1650839"/>
            <a:ext cx="2781424" cy="268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719" y="1640504"/>
            <a:ext cx="2781426" cy="2708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/>
              <a:t>Calibration: Semantic </a:t>
            </a:r>
            <a:r>
              <a:rPr lang="et" dirty="0" smtClean="0"/>
              <a:t>segmentation</a:t>
            </a:r>
            <a:endParaRPr dirty="0"/>
          </a:p>
        </p:txBody>
      </p:sp>
      <p:sp>
        <p:nvSpPr>
          <p:cNvPr id="292" name="Google Shape;292;p36"/>
          <p:cNvSpPr txBox="1">
            <a:spLocks noGrp="1"/>
          </p:cNvSpPr>
          <p:nvPr>
            <p:ph type="body" idx="1"/>
          </p:nvPr>
        </p:nvSpPr>
        <p:spPr>
          <a:xfrm>
            <a:off x="1170988" y="117815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t" sz="2000"/>
              <a:t>Uncalibrated</a:t>
            </a:r>
            <a:endParaRPr sz="2000"/>
          </a:p>
        </p:txBody>
      </p:sp>
      <p:sp>
        <p:nvSpPr>
          <p:cNvPr id="293" name="Google Shape;29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24</a:t>
            </a:fld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4064025" y="117815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t" sz="2000"/>
              <a:t>Temp-Scaling</a:t>
            </a:r>
            <a:endParaRPr sz="2000"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1"/>
          </p:nvPr>
        </p:nvSpPr>
        <p:spPr>
          <a:xfrm>
            <a:off x="6834650" y="1178150"/>
            <a:ext cx="210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t" sz="2000"/>
              <a:t>Isotonic</a:t>
            </a:r>
            <a:endParaRPr sz="2000"/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575" y="1750838"/>
            <a:ext cx="2348126" cy="229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075" y="1773312"/>
            <a:ext cx="2294413" cy="227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925" y="1804914"/>
            <a:ext cx="2294425" cy="226273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6"/>
          <p:cNvSpPr txBox="1"/>
          <p:nvPr/>
        </p:nvSpPr>
        <p:spPr>
          <a:xfrm>
            <a:off x="294750" y="4067650"/>
            <a:ext cx="8520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 b="1" dirty="0">
                <a:latin typeface="Proxima Nova"/>
                <a:ea typeface="Proxima Nova"/>
                <a:cs typeface="Proxima Nova"/>
                <a:sym typeface="Proxima Nova"/>
              </a:rPr>
              <a:t>ECE:</a:t>
            </a:r>
            <a:r>
              <a:rPr lang="et" sz="2000" dirty="0">
                <a:latin typeface="Proxima Nova"/>
                <a:ea typeface="Proxima Nova"/>
                <a:cs typeface="Proxima Nova"/>
                <a:sym typeface="Proxima Nova"/>
              </a:rPr>
              <a:t>	         8.4*10</a:t>
            </a:r>
            <a:r>
              <a:rPr lang="et" sz="2000" baseline="30000" dirty="0">
                <a:latin typeface="Proxima Nova"/>
                <a:ea typeface="Proxima Nova"/>
                <a:cs typeface="Proxima Nova"/>
                <a:sym typeface="Proxima Nova"/>
              </a:rPr>
              <a:t>-4	</a:t>
            </a:r>
            <a:r>
              <a:rPr lang="et" sz="2000" baseline="30000" dirty="0" smtClean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t" sz="2000" dirty="0" smtClean="0">
                <a:latin typeface="Proxima Nova"/>
                <a:ea typeface="Proxima Nova"/>
                <a:cs typeface="Proxima Nova"/>
                <a:sym typeface="Proxima Nova"/>
              </a:rPr>
              <a:t>           6.5*10</a:t>
            </a:r>
            <a:r>
              <a:rPr lang="et" sz="2000" baseline="30000" dirty="0" smtClean="0">
                <a:latin typeface="Proxima Nova"/>
                <a:ea typeface="Proxima Nova"/>
                <a:cs typeface="Proxima Nova"/>
                <a:sym typeface="Proxima Nova"/>
              </a:rPr>
              <a:t>-4</a:t>
            </a:r>
            <a:r>
              <a:rPr lang="et" sz="2000" baseline="30000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t" sz="2000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t" sz="2000" dirty="0" smtClean="0">
                <a:latin typeface="Proxima Nova"/>
                <a:ea typeface="Proxima Nova"/>
                <a:cs typeface="Proxima Nova"/>
                <a:sym typeface="Proxima Nova"/>
              </a:rPr>
              <a:t>         </a:t>
            </a:r>
            <a:r>
              <a:rPr lang="et" sz="2000" b="1" dirty="0" smtClean="0">
                <a:latin typeface="Proxima Nova"/>
                <a:ea typeface="Proxima Nova"/>
                <a:cs typeface="Proxima Nova"/>
                <a:sym typeface="Proxima Nova"/>
              </a:rPr>
              <a:t>3.2*10</a:t>
            </a:r>
            <a:r>
              <a:rPr lang="et" sz="2000" b="1" baseline="30000" dirty="0" smtClean="0">
                <a:latin typeface="Proxima Nova"/>
                <a:ea typeface="Proxima Nova"/>
                <a:cs typeface="Proxima Nova"/>
                <a:sym typeface="Proxima Nova"/>
              </a:rPr>
              <a:t>-5</a:t>
            </a:r>
            <a:endParaRPr sz="20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294750" y="4560250"/>
            <a:ext cx="8520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000" b="1" dirty="0">
                <a:latin typeface="Proxima Nova"/>
                <a:ea typeface="Proxima Nova"/>
                <a:cs typeface="Proxima Nova"/>
                <a:sym typeface="Proxima Nova"/>
              </a:rPr>
              <a:t>NLL:</a:t>
            </a:r>
            <a:r>
              <a:rPr lang="et" sz="2000" dirty="0">
                <a:latin typeface="Proxima Nova"/>
                <a:ea typeface="Proxima Nova"/>
                <a:cs typeface="Proxima Nova"/>
                <a:sym typeface="Proxima Nova"/>
              </a:rPr>
              <a:t>	         5.63*10</a:t>
            </a:r>
            <a:r>
              <a:rPr lang="et" sz="2000" baseline="30000" dirty="0">
                <a:latin typeface="Proxima Nova"/>
                <a:ea typeface="Proxima Nova"/>
                <a:cs typeface="Proxima Nova"/>
                <a:sym typeface="Proxima Nova"/>
              </a:rPr>
              <a:t>-3		</a:t>
            </a:r>
            <a:r>
              <a:rPr lang="et" sz="2000" dirty="0" smtClean="0">
                <a:latin typeface="Proxima Nova"/>
                <a:ea typeface="Proxima Nova"/>
                <a:cs typeface="Proxima Nova"/>
                <a:sym typeface="Proxima Nova"/>
              </a:rPr>
              <a:t>           5.54*10</a:t>
            </a:r>
            <a:r>
              <a:rPr lang="et" sz="2000" baseline="30000" dirty="0" smtClean="0">
                <a:latin typeface="Proxima Nova"/>
                <a:ea typeface="Proxima Nova"/>
                <a:cs typeface="Proxima Nova"/>
                <a:sym typeface="Proxima Nova"/>
              </a:rPr>
              <a:t>-3</a:t>
            </a:r>
            <a:r>
              <a:rPr lang="et" sz="2000" baseline="30000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t" sz="2000" dirty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t" sz="2000" dirty="0" smtClean="0">
                <a:latin typeface="Proxima Nova"/>
                <a:ea typeface="Proxima Nova"/>
                <a:cs typeface="Proxima Nova"/>
                <a:sym typeface="Proxima Nova"/>
              </a:rPr>
              <a:t>         </a:t>
            </a:r>
            <a:r>
              <a:rPr lang="et" sz="2000" b="1" dirty="0" smtClean="0">
                <a:latin typeface="Proxima Nova"/>
                <a:ea typeface="Proxima Nova"/>
                <a:cs typeface="Proxima Nova"/>
                <a:sym typeface="Proxima Nova"/>
              </a:rPr>
              <a:t>5.30*10</a:t>
            </a:r>
            <a:r>
              <a:rPr lang="et" sz="2000" b="1" baseline="30000" dirty="0" smtClean="0">
                <a:latin typeface="Proxima Nova"/>
                <a:ea typeface="Proxima Nova"/>
                <a:cs typeface="Proxima Nova"/>
                <a:sym typeface="Proxima Nova"/>
              </a:rPr>
              <a:t>-3</a:t>
            </a:r>
            <a:endParaRPr sz="20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Conclusion</a:t>
            </a:r>
            <a:endParaRPr/>
          </a:p>
        </p:txBody>
      </p:sp>
      <p:sp>
        <p:nvSpPr>
          <p:cNvPr id="306" name="Google Shape;30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FIERY is great semantic segmentation model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NOT pixel-wise calibrated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Isotonic regression is best at calibration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t"/>
              <a:t>Object-wise and region-wise calibration yet to be done.</a:t>
            </a:r>
            <a:endParaRPr/>
          </a:p>
        </p:txBody>
      </p:sp>
      <p:sp>
        <p:nvSpPr>
          <p:cNvPr id="307" name="Google Shape;30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>
            <a:spLocks noGrp="1"/>
          </p:cNvSpPr>
          <p:nvPr>
            <p:ph type="body" idx="1"/>
          </p:nvPr>
        </p:nvSpPr>
        <p:spPr>
          <a:xfrm>
            <a:off x="311700" y="3763225"/>
            <a:ext cx="8520600" cy="6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t" b="1" dirty="0"/>
              <a:t>Projects</a:t>
            </a:r>
            <a:r>
              <a:rPr lang="et" dirty="0"/>
              <a:t>: ETAg PRG1604 and Bolt LLTAT21278</a:t>
            </a:r>
            <a:endParaRPr dirty="0"/>
          </a:p>
        </p:txBody>
      </p:sp>
      <p:sp>
        <p:nvSpPr>
          <p:cNvPr id="313" name="Google Shape;31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26</a:t>
            </a:fld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5600"/>
              <a:t>Thanks for listening!</a:t>
            </a:r>
            <a:endParaRPr sz="5600"/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263" y="2641275"/>
            <a:ext cx="2839075" cy="8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2427125"/>
            <a:ext cx="471487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dirty="0" smtClean="0"/>
              <a:t>FIERY: </a:t>
            </a:r>
            <a:r>
              <a:rPr lang="et" dirty="0"/>
              <a:t>ICCV 2021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sz="22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63" y="1227926"/>
            <a:ext cx="8580674" cy="26876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3</a:t>
            </a:fld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7133625" y="2929125"/>
            <a:ext cx="1415400" cy="39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FIERY: Inputs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100" y="1152475"/>
            <a:ext cx="8470198" cy="263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63791"/>
          <a:stretch/>
        </p:blipFill>
        <p:spPr>
          <a:xfrm>
            <a:off x="1604638" y="880875"/>
            <a:ext cx="6048125" cy="3290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4</a:t>
            </a:fld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375" y="232800"/>
            <a:ext cx="3052652" cy="458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8" name="Google Shape;88;p16"/>
          <p:cNvSpPr txBox="1"/>
          <p:nvPr/>
        </p:nvSpPr>
        <p:spPr>
          <a:xfrm>
            <a:off x="1751875" y="1590750"/>
            <a:ext cx="1233300" cy="19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2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165625" y="570900"/>
            <a:ext cx="660600" cy="391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200"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200"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2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endParaRPr sz="3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FIERY: Final output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8063" y="1115713"/>
            <a:ext cx="7227874" cy="34899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6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5290875" y="2800175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7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5335075" y="2888600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8</a:t>
            </a:fld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5453000" y="2829650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9</a:t>
            </a:fld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775" y="0"/>
            <a:ext cx="6516753" cy="50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/>
          <p:nvPr/>
        </p:nvSpPr>
        <p:spPr>
          <a:xfrm>
            <a:off x="5423525" y="2962275"/>
            <a:ext cx="751500" cy="81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728</Words>
  <Application>Microsoft Office PowerPoint</Application>
  <PresentationFormat>Ekraaniseanss (16:9)</PresentationFormat>
  <Paragraphs>127</Paragraphs>
  <Slides>26</Slides>
  <Notes>26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29" baseType="lpstr">
      <vt:lpstr>Arial</vt:lpstr>
      <vt:lpstr>Proxima Nova</vt:lpstr>
      <vt:lpstr>Spearmint</vt:lpstr>
      <vt:lpstr>Calibration of Bird’s-Eye View Semantic Segmentation</vt:lpstr>
      <vt:lpstr>Structure</vt:lpstr>
      <vt:lpstr>FIERY: ICCV 2021</vt:lpstr>
      <vt:lpstr>FIERY: Inputs</vt:lpstr>
      <vt:lpstr>FIERY: Final output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FIERY: Model output</vt:lpstr>
      <vt:lpstr>FIERY: Architecture</vt:lpstr>
      <vt:lpstr>FIERY: Replication and pedestrians </vt:lpstr>
      <vt:lpstr>PowerPointi esitlus</vt:lpstr>
      <vt:lpstr>PowerPointi esitlus</vt:lpstr>
      <vt:lpstr>FIERY: Replication and pedestrians</vt:lpstr>
      <vt:lpstr>Motivation</vt:lpstr>
      <vt:lpstr>Calibration: Semantic segmentation</vt:lpstr>
      <vt:lpstr>Calibration: Semantic segmentation</vt:lpstr>
      <vt:lpstr>Calibration: Semantic segmentation</vt:lpstr>
      <vt:lpstr>Calibration: Semantic segmentation </vt:lpstr>
      <vt:lpstr>Calibration: Semantic segmentation</vt:lpstr>
      <vt:lpstr>Conclusion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Bird’s-Eye View Semantic Segmentation</dc:title>
  <cp:lastModifiedBy>Markus Kängsepp</cp:lastModifiedBy>
  <cp:revision>3</cp:revision>
  <dcterms:modified xsi:type="dcterms:W3CDTF">2022-05-30T06:57:15Z</dcterms:modified>
</cp:coreProperties>
</file>