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1" r:id="rId6"/>
    <p:sldMasterId id="2147483664" r:id="rId7"/>
    <p:sldMasterId id="2147483677" r:id="rId8"/>
    <p:sldMasterId id="2147483690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</p:sldIdLst>
  <p:sldSz cy="13404850" cx="20104100"/>
  <p:notesSz cx="20104100" cy="13404850"/>
  <p:embeddedFontLst>
    <p:embeddedFont>
      <p:font typeface="Nunito"/>
      <p:regular r:id="rId52"/>
      <p:bold r:id="rId53"/>
      <p:italic r:id="rId54"/>
      <p:boldItalic r:id="rId55"/>
    </p:embeddedFont>
    <p:embeddedFont>
      <p:font typeface="Helvetica Neue"/>
      <p:regular r:id="rId56"/>
      <p:bold r:id="rId57"/>
      <p:italic r:id="rId58"/>
      <p:boldItalic r:id="rId59"/>
    </p:embeddedFont>
    <p:embeddedFont>
      <p:font typeface="Gill Sans"/>
      <p:regular r:id="rId60"/>
      <p:bold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  <p15:guide id="4" pos="2159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2" roundtripDataSignature="AMtx7mjgRxN6XtJl/xRylpIMWC1qU5Sd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6AA569-5D58-46E7-B065-452EB30F5D1D}">
  <a:tblStyle styleId="{1C6AA569-5D58-46E7-B065-452EB30F5D1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  <p:guide pos="2879" orient="horz"/>
        <p:guide pos="215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8.xml"/><Relationship Id="rId47" Type="http://schemas.openxmlformats.org/officeDocument/2006/relationships/slide" Target="slides/slide37.xml"/><Relationship Id="rId49" Type="http://schemas.openxmlformats.org/officeDocument/2006/relationships/slide" Target="slides/slide3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62" Type="http://customschemas.google.com/relationships/presentationmetadata" Target="metadata"/><Relationship Id="rId61" Type="http://schemas.openxmlformats.org/officeDocument/2006/relationships/font" Target="fonts/GillSans-bold.fntdata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60" Type="http://schemas.openxmlformats.org/officeDocument/2006/relationships/font" Target="fonts/GillSans-regular.fntdata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slide" Target="slides/slide41.xml"/><Relationship Id="rId50" Type="http://schemas.openxmlformats.org/officeDocument/2006/relationships/slide" Target="slides/slide40.xml"/><Relationship Id="rId53" Type="http://schemas.openxmlformats.org/officeDocument/2006/relationships/font" Target="fonts/Nunito-bold.fntdata"/><Relationship Id="rId52" Type="http://schemas.openxmlformats.org/officeDocument/2006/relationships/font" Target="fonts/Nunito-regular.fntdata"/><Relationship Id="rId11" Type="http://schemas.openxmlformats.org/officeDocument/2006/relationships/slide" Target="slides/slide1.xml"/><Relationship Id="rId55" Type="http://schemas.openxmlformats.org/officeDocument/2006/relationships/font" Target="fonts/Nunito-boldItalic.fntdata"/><Relationship Id="rId10" Type="http://schemas.openxmlformats.org/officeDocument/2006/relationships/notesMaster" Target="notesMasters/notesMaster1.xml"/><Relationship Id="rId54" Type="http://schemas.openxmlformats.org/officeDocument/2006/relationships/font" Target="fonts/Nunito-italic.fntdata"/><Relationship Id="rId13" Type="http://schemas.openxmlformats.org/officeDocument/2006/relationships/slide" Target="slides/slide3.xml"/><Relationship Id="rId57" Type="http://schemas.openxmlformats.org/officeDocument/2006/relationships/font" Target="fonts/HelveticaNeue-bold.fntdata"/><Relationship Id="rId12" Type="http://schemas.openxmlformats.org/officeDocument/2006/relationships/slide" Target="slides/slide2.xml"/><Relationship Id="rId56" Type="http://schemas.openxmlformats.org/officeDocument/2006/relationships/font" Target="fonts/HelveticaNeue-regular.fntdata"/><Relationship Id="rId15" Type="http://schemas.openxmlformats.org/officeDocument/2006/relationships/slide" Target="slides/slide5.xml"/><Relationship Id="rId59" Type="http://schemas.openxmlformats.org/officeDocument/2006/relationships/font" Target="fonts/HelveticaNeue-boldItalic.fntdata"/><Relationship Id="rId14" Type="http://schemas.openxmlformats.org/officeDocument/2006/relationships/slide" Target="slides/slide4.xml"/><Relationship Id="rId58" Type="http://schemas.openxmlformats.org/officeDocument/2006/relationships/font" Target="fonts/HelveticaNeue-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2733338"/>
            <a:ext cx="87122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2733338"/>
            <a:ext cx="87122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:notes"/>
          <p:cNvSpPr txBox="1"/>
          <p:nvPr>
            <p:ph idx="12" type="sldNum"/>
          </p:nvPr>
        </p:nvSpPr>
        <p:spPr>
          <a:xfrm>
            <a:off x="11387138" y="12733338"/>
            <a:ext cx="87122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62030401ac_0_450:notes"/>
          <p:cNvSpPr txBox="1"/>
          <p:nvPr>
            <p:ph idx="1" type="body"/>
          </p:nvPr>
        </p:nvSpPr>
        <p:spPr>
          <a:xfrm>
            <a:off x="2009775" y="6451600"/>
            <a:ext cx="16084500" cy="527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62030401ac_0_450:notes"/>
          <p:cNvSpPr/>
          <p:nvPr>
            <p:ph idx="2" type="sldImg"/>
          </p:nvPr>
        </p:nvSpPr>
        <p:spPr>
          <a:xfrm>
            <a:off x="6661150" y="1676400"/>
            <a:ext cx="6781800" cy="452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62030401ac_0_723:notes"/>
          <p:cNvSpPr txBox="1"/>
          <p:nvPr>
            <p:ph idx="12" type="sldNum"/>
          </p:nvPr>
        </p:nvSpPr>
        <p:spPr>
          <a:xfrm>
            <a:off x="11387671" y="12732281"/>
            <a:ext cx="8711700" cy="672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fld id="{00000000-1234-1234-1234-123412341234}" type="slidenum">
              <a:rPr b="0" i="0" lang="en-US" sz="3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24" name="Google Shape;424;g162030401ac_0_723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62030401ac_0_723:notes"/>
          <p:cNvSpPr txBox="1"/>
          <p:nvPr>
            <p:ph idx="1" type="body"/>
          </p:nvPr>
        </p:nvSpPr>
        <p:spPr>
          <a:xfrm>
            <a:off x="2010407" y="6367304"/>
            <a:ext cx="16082400" cy="6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-558800" lvl="0" marL="111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162030401ac_0_829:notes"/>
          <p:cNvSpPr txBox="1"/>
          <p:nvPr>
            <p:ph idx="1" type="body"/>
          </p:nvPr>
        </p:nvSpPr>
        <p:spPr>
          <a:xfrm>
            <a:off x="2009775" y="6451600"/>
            <a:ext cx="16084500" cy="527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g162030401ac_0_829:notes"/>
          <p:cNvSpPr/>
          <p:nvPr>
            <p:ph idx="2" type="sldImg"/>
          </p:nvPr>
        </p:nvSpPr>
        <p:spPr>
          <a:xfrm>
            <a:off x="6661150" y="1676400"/>
            <a:ext cx="6781800" cy="452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62030401ac_0_445:notes"/>
          <p:cNvSpPr txBox="1"/>
          <p:nvPr>
            <p:ph idx="1" type="body"/>
          </p:nvPr>
        </p:nvSpPr>
        <p:spPr>
          <a:xfrm>
            <a:off x="2009775" y="6451600"/>
            <a:ext cx="16084500" cy="527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162030401ac_0_445:notes"/>
          <p:cNvSpPr/>
          <p:nvPr>
            <p:ph idx="2" type="sldImg"/>
          </p:nvPr>
        </p:nvSpPr>
        <p:spPr>
          <a:xfrm>
            <a:off x="6661150" y="1676400"/>
            <a:ext cx="6781800" cy="452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5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:notes"/>
          <p:cNvSpPr txBox="1"/>
          <p:nvPr>
            <p:ph idx="12" type="sldNum"/>
          </p:nvPr>
        </p:nvSpPr>
        <p:spPr>
          <a:xfrm>
            <a:off x="11387138" y="12733338"/>
            <a:ext cx="8712200" cy="671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6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62030401ac_0_118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162030401ac_0_118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8" name="Google Shape;6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5" name="Google Shape;6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0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2" name="Google Shape;6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1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9" name="Google Shape;68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2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3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13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4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4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5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5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18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9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3" name="Google Shape;863;p19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62030401ac_0_132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3350" lIns="223350" spcFirstLastPara="1" rIns="223350" wrap="square" tIns="2233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318" name="Google Shape;318;g162030401ac_0_132:notes"/>
          <p:cNvSpPr/>
          <p:nvPr>
            <p:ph idx="2" type="sldImg"/>
          </p:nvPr>
        </p:nvSpPr>
        <p:spPr>
          <a:xfrm>
            <a:off x="2516625" y="1005364"/>
            <a:ext cx="150711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0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20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1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1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22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1" name="Google Shape;881;p22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22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3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7" name="Google Shape;897;p23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23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24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p24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4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25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25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8" name="Google Shape;928;p25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26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26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7:notes"/>
          <p:cNvSpPr/>
          <p:nvPr>
            <p:ph idx="2" type="sldImg"/>
          </p:nvPr>
        </p:nvSpPr>
        <p:spPr>
          <a:xfrm>
            <a:off x="857250" y="685800"/>
            <a:ext cx="5143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8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8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28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9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5" name="Google Shape;1065;p29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6" name="Google Shape;1066;p29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62030401ac_0_153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0" name="Google Shape;340;g162030401ac_0_153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-558800" lvl="0" marL="111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1:notes"/>
          <p:cNvSpPr/>
          <p:nvPr>
            <p:ph idx="2" type="sldImg"/>
          </p:nvPr>
        </p:nvSpPr>
        <p:spPr>
          <a:xfrm>
            <a:off x="6283325" y="1004888"/>
            <a:ext cx="7537450" cy="50276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3" name="Google Shape;1163;p31:notes"/>
          <p:cNvSpPr txBox="1"/>
          <p:nvPr>
            <p:ph idx="1" type="body"/>
          </p:nvPr>
        </p:nvSpPr>
        <p:spPr>
          <a:xfrm>
            <a:off x="2010410" y="6367304"/>
            <a:ext cx="16083280" cy="6032183"/>
          </a:xfrm>
          <a:prstGeom prst="rect">
            <a:avLst/>
          </a:prstGeom>
          <a:noFill/>
          <a:ln>
            <a:noFill/>
          </a:ln>
        </p:spPr>
        <p:txBody>
          <a:bodyPr anchorCtr="0" anchor="t" bIns="95675" lIns="191425" spcFirstLastPara="1" rIns="191425" wrap="square" tIns="95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p31:notes"/>
          <p:cNvSpPr txBox="1"/>
          <p:nvPr>
            <p:ph idx="12" type="sldNum"/>
          </p:nvPr>
        </p:nvSpPr>
        <p:spPr>
          <a:xfrm>
            <a:off x="11387671" y="12732281"/>
            <a:ext cx="8711777" cy="670243"/>
          </a:xfrm>
          <a:prstGeom prst="rect">
            <a:avLst/>
          </a:prstGeom>
          <a:noFill/>
          <a:ln>
            <a:noFill/>
          </a:ln>
        </p:spPr>
        <p:txBody>
          <a:bodyPr anchorCtr="0" anchor="b" bIns="95675" lIns="191425" spcFirstLastPara="1" rIns="191425" wrap="square" tIns="956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2:notes"/>
          <p:cNvSpPr txBox="1"/>
          <p:nvPr>
            <p:ph idx="1" type="body"/>
          </p:nvPr>
        </p:nvSpPr>
        <p:spPr>
          <a:xfrm>
            <a:off x="2009775" y="6451600"/>
            <a:ext cx="16084550" cy="52784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32:notes"/>
          <p:cNvSpPr/>
          <p:nvPr>
            <p:ph idx="2" type="sldImg"/>
          </p:nvPr>
        </p:nvSpPr>
        <p:spPr>
          <a:xfrm>
            <a:off x="6661150" y="1676400"/>
            <a:ext cx="6781800" cy="45227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62030401ac_0_440:notes"/>
          <p:cNvSpPr txBox="1"/>
          <p:nvPr>
            <p:ph idx="1" type="body"/>
          </p:nvPr>
        </p:nvSpPr>
        <p:spPr>
          <a:xfrm>
            <a:off x="2009775" y="6451600"/>
            <a:ext cx="16084500" cy="527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62030401ac_0_440:notes"/>
          <p:cNvSpPr/>
          <p:nvPr>
            <p:ph idx="2" type="sldImg"/>
          </p:nvPr>
        </p:nvSpPr>
        <p:spPr>
          <a:xfrm>
            <a:off x="6661150" y="1676400"/>
            <a:ext cx="6781800" cy="4522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62030401ac_0_365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58" name="Google Shape;358;g162030401ac_0_365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62030401ac_0_372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66" name="Google Shape;366;g162030401ac_0_372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62030401ac_0_380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75" name="Google Shape;375;g162030401ac_0_380:notes"/>
          <p:cNvSpPr/>
          <p:nvPr>
            <p:ph idx="2" type="sldImg"/>
          </p:nvPr>
        </p:nvSpPr>
        <p:spPr>
          <a:xfrm>
            <a:off x="2514203" y="1005364"/>
            <a:ext cx="15075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62030401ac_0_536:notes"/>
          <p:cNvSpPr txBox="1"/>
          <p:nvPr>
            <p:ph idx="1" type="body"/>
          </p:nvPr>
        </p:nvSpPr>
        <p:spPr>
          <a:xfrm>
            <a:off x="2010410" y="6367304"/>
            <a:ext cx="16083300" cy="60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3350" lIns="223350" spcFirstLastPara="1" rIns="223350" wrap="square" tIns="2233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/>
          </a:p>
        </p:txBody>
      </p:sp>
      <p:sp>
        <p:nvSpPr>
          <p:cNvPr id="385" name="Google Shape;385;g162030401ac_0_536:notes"/>
          <p:cNvSpPr/>
          <p:nvPr>
            <p:ph idx="2" type="sldImg"/>
          </p:nvPr>
        </p:nvSpPr>
        <p:spPr>
          <a:xfrm>
            <a:off x="4399393" y="1005364"/>
            <a:ext cx="11307600" cy="502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g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5" Type="http://schemas.openxmlformats.org/officeDocument/2006/relationships/hyperlink" Target="https://twitter.com/EOSC_Nordic" TargetMode="External"/><Relationship Id="rId6" Type="http://schemas.openxmlformats.org/officeDocument/2006/relationships/hyperlink" Target="https://www.linkedin.com/groups/13756550/" TargetMode="External"/><Relationship Id="rId7" Type="http://schemas.openxmlformats.org/officeDocument/2006/relationships/hyperlink" Target="https://www.linkedin.com/groups/13756550/" TargetMode="External"/><Relationship Id="rId8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8.png"/><Relationship Id="rId3" Type="http://schemas.openxmlformats.org/officeDocument/2006/relationships/image" Target="../media/image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page - white text">
  <p:cSld name="Frontpage - white tex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4"/>
          <p:cNvSpPr txBox="1"/>
          <p:nvPr>
            <p:ph type="title"/>
          </p:nvPr>
        </p:nvSpPr>
        <p:spPr>
          <a:xfrm>
            <a:off x="1670053" y="5483225"/>
            <a:ext cx="17338676" cy="259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4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4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dhold med billedtekst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/>
          <p:nvPr>
            <p:ph type="title"/>
          </p:nvPr>
        </p:nvSpPr>
        <p:spPr>
          <a:xfrm>
            <a:off x="1005206" y="533712"/>
            <a:ext cx="6614110" cy="2271377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b="1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0" name="Google Shape;70;p45"/>
          <p:cNvSpPr txBox="1"/>
          <p:nvPr>
            <p:ph idx="1" type="body"/>
          </p:nvPr>
        </p:nvSpPr>
        <p:spPr>
          <a:xfrm>
            <a:off x="7860145" y="533717"/>
            <a:ext cx="11238750" cy="11440668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54050" lvl="0" marL="457200" marR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03250" lvl="1" marL="9144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–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46100" lvl="2" marL="13716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300" lvl="3" marL="1828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300" lvl="4" marL="22860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»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300" lvl="5" marL="27432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300" lvl="6" marL="3200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300" lvl="7" marL="3657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300" lvl="8" marL="4114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45"/>
          <p:cNvSpPr txBox="1"/>
          <p:nvPr>
            <p:ph idx="2" type="body"/>
          </p:nvPr>
        </p:nvSpPr>
        <p:spPr>
          <a:xfrm>
            <a:off x="1005206" y="2805094"/>
            <a:ext cx="6614110" cy="91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45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45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45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ed billedtekst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/>
          <p:nvPr>
            <p:ph type="title"/>
          </p:nvPr>
        </p:nvSpPr>
        <p:spPr>
          <a:xfrm>
            <a:off x="3940544" y="9383395"/>
            <a:ext cx="12062460" cy="1107763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b="1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7" name="Google Shape;77;p46"/>
          <p:cNvSpPr/>
          <p:nvPr>
            <p:ph idx="2" type="pic"/>
          </p:nvPr>
        </p:nvSpPr>
        <p:spPr>
          <a:xfrm>
            <a:off x="3940544" y="1197748"/>
            <a:ext cx="12062460" cy="804291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6"/>
          <p:cNvSpPr txBox="1"/>
          <p:nvPr>
            <p:ph idx="1" type="body"/>
          </p:nvPr>
        </p:nvSpPr>
        <p:spPr>
          <a:xfrm>
            <a:off x="3940544" y="10491158"/>
            <a:ext cx="12062460" cy="1573207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586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503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6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6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6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lodret tekst" type="vertTx">
  <p:cSld name="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4" name="Google Shape;84;p47"/>
          <p:cNvSpPr txBox="1"/>
          <p:nvPr>
            <p:ph idx="1" type="body"/>
          </p:nvPr>
        </p:nvSpPr>
        <p:spPr>
          <a:xfrm rot="5400000">
            <a:off x="5628764" y="-1495757"/>
            <a:ext cx="8846581" cy="1809369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54050" lvl="0" marL="457200" marR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03250" lvl="1" marL="9144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–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46100" lvl="2" marL="13716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300" lvl="3" marL="1828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300" lvl="4" marL="22860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»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300" lvl="5" marL="27432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300" lvl="6" marL="3200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300" lvl="7" marL="3657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300" lvl="8" marL="4114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7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7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7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dret titel og tekst" type="vertTitleAndTx">
  <p:cSld name="VERTICAL_TITLE_AND_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8"/>
          <p:cNvSpPr txBox="1"/>
          <p:nvPr>
            <p:ph type="title"/>
          </p:nvPr>
        </p:nvSpPr>
        <p:spPr>
          <a:xfrm rot="5400000">
            <a:off x="11118406" y="3993885"/>
            <a:ext cx="11437564" cy="4523423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0" name="Google Shape;90;p48"/>
          <p:cNvSpPr txBox="1"/>
          <p:nvPr>
            <p:ph idx="1" type="body"/>
          </p:nvPr>
        </p:nvSpPr>
        <p:spPr>
          <a:xfrm rot="5400000">
            <a:off x="1904029" y="-362001"/>
            <a:ext cx="11437564" cy="13235199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54050" lvl="0" marL="457200" marR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03250" lvl="1" marL="9144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–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46100" lvl="2" marL="13716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300" lvl="3" marL="1828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300" lvl="4" marL="22860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»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300" lvl="5" marL="27432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300" lvl="6" marL="3200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300" lvl="7" marL="3657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300" lvl="8" marL="4114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8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8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8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62030401ac_0_393"/>
          <p:cNvSpPr txBox="1"/>
          <p:nvPr>
            <p:ph type="ctrTitle"/>
          </p:nvPr>
        </p:nvSpPr>
        <p:spPr>
          <a:xfrm>
            <a:off x="685325" y="1940491"/>
            <a:ext cx="187335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b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00"/>
              <a:buFont typeface="Arial"/>
              <a:buNone/>
              <a:defRPr b="0" i="0" sz="1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g162030401ac_0_393"/>
          <p:cNvSpPr txBox="1"/>
          <p:nvPr>
            <p:ph idx="1" type="subTitle"/>
          </p:nvPr>
        </p:nvSpPr>
        <p:spPr>
          <a:xfrm>
            <a:off x="685307" y="7386220"/>
            <a:ext cx="18733500" cy="20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g162030401ac_0_393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2030401ac_0_397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62030401ac_0_397"/>
          <p:cNvSpPr txBox="1"/>
          <p:nvPr>
            <p:ph idx="1" type="body"/>
          </p:nvPr>
        </p:nvSpPr>
        <p:spPr>
          <a:xfrm>
            <a:off x="685307" y="3003549"/>
            <a:ext cx="187335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95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815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815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815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815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815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815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162030401ac_0_397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62030401ac_0_401"/>
          <p:cNvSpPr txBox="1"/>
          <p:nvPr>
            <p:ph type="title"/>
          </p:nvPr>
        </p:nvSpPr>
        <p:spPr>
          <a:xfrm>
            <a:off x="685307" y="5605487"/>
            <a:ext cx="18733500" cy="21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Arial"/>
              <a:buNone/>
              <a:defRPr b="0" i="0" sz="8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g162030401ac_0_401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62030401ac_0_404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g162030401ac_0_404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2030401ac_0_407"/>
          <p:cNvSpPr txBox="1"/>
          <p:nvPr>
            <p:ph type="title"/>
          </p:nvPr>
        </p:nvSpPr>
        <p:spPr>
          <a:xfrm>
            <a:off x="685307" y="1447990"/>
            <a:ext cx="6173700" cy="1969500"/>
          </a:xfrm>
          <a:prstGeom prst="rect">
            <a:avLst/>
          </a:prstGeom>
          <a:noFill/>
          <a:ln>
            <a:noFill/>
          </a:ln>
        </p:spPr>
        <p:txBody>
          <a:bodyPr anchorCtr="0" anchor="b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162030401ac_0_407"/>
          <p:cNvSpPr txBox="1"/>
          <p:nvPr>
            <p:ph idx="1" type="body"/>
          </p:nvPr>
        </p:nvSpPr>
        <p:spPr>
          <a:xfrm>
            <a:off x="685307" y="3621538"/>
            <a:ext cx="6173700" cy="8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g162030401ac_0_407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gendefinert oppsett">
  <p:cSld name="Egendefinert oppset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62030401ac_0_411"/>
          <p:cNvSpPr txBox="1"/>
          <p:nvPr>
            <p:ph type="title"/>
          </p:nvPr>
        </p:nvSpPr>
        <p:spPr>
          <a:xfrm>
            <a:off x="1077869" y="1173169"/>
            <a:ext cx="14000400" cy="106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b="0" i="0" sz="1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g162030401ac_0_411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62030401ac_0_414"/>
          <p:cNvSpPr/>
          <p:nvPr/>
        </p:nvSpPr>
        <p:spPr>
          <a:xfrm>
            <a:off x="10052050" y="-326"/>
            <a:ext cx="10052100" cy="1340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162030401ac_0_414"/>
          <p:cNvSpPr txBox="1"/>
          <p:nvPr>
            <p:ph type="title"/>
          </p:nvPr>
        </p:nvSpPr>
        <p:spPr>
          <a:xfrm>
            <a:off x="583731" y="3213867"/>
            <a:ext cx="8893800" cy="3863100"/>
          </a:xfrm>
          <a:prstGeom prst="rect">
            <a:avLst/>
          </a:prstGeom>
          <a:noFill/>
          <a:ln>
            <a:noFill/>
          </a:ln>
        </p:spPr>
        <p:txBody>
          <a:bodyPr anchorCtr="0" anchor="b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800"/>
              <a:buFont typeface="Arial"/>
              <a:buNone/>
              <a:defRPr b="0" i="0" sz="9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g162030401ac_0_414"/>
          <p:cNvSpPr txBox="1"/>
          <p:nvPr>
            <p:ph idx="1" type="subTitle"/>
          </p:nvPr>
        </p:nvSpPr>
        <p:spPr>
          <a:xfrm>
            <a:off x="583731" y="7305298"/>
            <a:ext cx="8893800" cy="32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g162030401ac_0_414"/>
          <p:cNvSpPr txBox="1"/>
          <p:nvPr>
            <p:ph idx="2" type="body"/>
          </p:nvPr>
        </p:nvSpPr>
        <p:spPr>
          <a:xfrm>
            <a:off x="10860040" y="1887065"/>
            <a:ext cx="8436000" cy="963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-495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815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815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815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815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815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815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g162030401ac_0_414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62030401ac_0_420"/>
          <p:cNvSpPr txBox="1"/>
          <p:nvPr>
            <p:ph idx="1" type="body"/>
          </p:nvPr>
        </p:nvSpPr>
        <p:spPr>
          <a:xfrm>
            <a:off x="685307" y="11025610"/>
            <a:ext cx="13188900" cy="15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127" name="Google Shape;127;g162030401ac_0_420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62030401ac_0_423"/>
          <p:cNvSpPr txBox="1"/>
          <p:nvPr>
            <p:ph type="title"/>
          </p:nvPr>
        </p:nvSpPr>
        <p:spPr>
          <a:xfrm>
            <a:off x="685307" y="2882753"/>
            <a:ext cx="18733500" cy="51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213425" lIns="213425" spcFirstLastPara="1" rIns="213425" wrap="square" tIns="213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0"/>
              <a:buFont typeface="Arial"/>
              <a:buNone/>
              <a:defRPr b="0" i="0" sz="28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g162030401ac_0_423"/>
          <p:cNvSpPr txBox="1"/>
          <p:nvPr>
            <p:ph idx="1" type="body"/>
          </p:nvPr>
        </p:nvSpPr>
        <p:spPr>
          <a:xfrm>
            <a:off x="685307" y="8215243"/>
            <a:ext cx="187335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953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8150" lvl="1" marL="9144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8150" lvl="2" marL="13716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8150" lvl="5" marL="27432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8150" lvl="6" marL="32004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8150" lvl="7" marL="3657600" marR="0" rtl="0" algn="ctr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8150" lvl="8" marL="4114800" marR="0" rtl="0" algn="ctr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g162030401ac_0_423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2030401ac_0_427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162030401ac_0_427"/>
          <p:cNvSpPr txBox="1"/>
          <p:nvPr>
            <p:ph idx="1" type="body"/>
          </p:nvPr>
        </p:nvSpPr>
        <p:spPr>
          <a:xfrm>
            <a:off x="685307" y="3003549"/>
            <a:ext cx="87942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g162030401ac_0_427"/>
          <p:cNvSpPr txBox="1"/>
          <p:nvPr>
            <p:ph idx="2" type="body"/>
          </p:nvPr>
        </p:nvSpPr>
        <p:spPr>
          <a:xfrm>
            <a:off x="10624568" y="3003549"/>
            <a:ext cx="87942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38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2800"/>
              <a:buFont typeface="Arial"/>
              <a:buChar char="■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g162030401ac_0_427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62030401ac_0_432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2030401ac_0_434"/>
          <p:cNvSpPr txBox="1"/>
          <p:nvPr>
            <p:ph type="title"/>
          </p:nvPr>
        </p:nvSpPr>
        <p:spPr>
          <a:xfrm>
            <a:off x="1005205" y="485713"/>
            <a:ext cx="17022600" cy="2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Verdana"/>
              <a:buNone/>
              <a:defRPr b="0" i="1" sz="8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4200"/>
            </a:lvl9pPr>
          </a:lstStyle>
          <a:p/>
        </p:txBody>
      </p:sp>
      <p:sp>
        <p:nvSpPr>
          <p:cNvPr id="141" name="Google Shape;141;g162030401ac_0_434"/>
          <p:cNvSpPr txBox="1"/>
          <p:nvPr>
            <p:ph idx="1" type="body"/>
          </p:nvPr>
        </p:nvSpPr>
        <p:spPr>
          <a:xfrm>
            <a:off x="1005205" y="3127809"/>
            <a:ext cx="18093600" cy="88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63550" lvl="0" marL="457200" marR="0" rtl="0" algn="l">
              <a:lnSpc>
                <a:spcPct val="11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3815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ourier New"/>
              <a:buChar char="o"/>
              <a:defRPr b="0" i="0" sz="3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937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urier New"/>
              <a:buChar char="o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93700" lvl="4" marL="2286000" marR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2705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2705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2705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27050" lvl="8" marL="4114800" marR="0" rtl="0" algn="l">
              <a:spcBef>
                <a:spcPts val="900"/>
              </a:spcBef>
              <a:spcAft>
                <a:spcPts val="3700"/>
              </a:spcAft>
              <a:buClr>
                <a:schemeClr val="dk1"/>
              </a:buClr>
              <a:buSzPts val="4700"/>
              <a:buFont typeface="Arial"/>
              <a:buChar char="•"/>
              <a:defRPr b="0" i="0" sz="4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g162030401ac_0_434"/>
          <p:cNvSpPr txBox="1"/>
          <p:nvPr>
            <p:ph idx="10" type="dt"/>
          </p:nvPr>
        </p:nvSpPr>
        <p:spPr>
          <a:xfrm>
            <a:off x="1005205" y="12424344"/>
            <a:ext cx="4691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162030401ac_0_434"/>
          <p:cNvSpPr txBox="1"/>
          <p:nvPr>
            <p:ph idx="11" type="ftr"/>
          </p:nvPr>
        </p:nvSpPr>
        <p:spPr>
          <a:xfrm>
            <a:off x="6868901" y="12424344"/>
            <a:ext cx="6366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300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g162030401ac_0_434"/>
          <p:cNvSpPr txBox="1"/>
          <p:nvPr>
            <p:ph idx="12" type="sldNum"/>
          </p:nvPr>
        </p:nvSpPr>
        <p:spPr>
          <a:xfrm>
            <a:off x="14407938" y="12424344"/>
            <a:ext cx="46911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6675" lIns="213425" spcFirstLastPara="1" rIns="213425" wrap="square" tIns="1066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300" u="none" cap="none" strike="noStrike">
                <a:solidFill>
                  <a:srgbClr val="888C9B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2030401ac_0_571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0" name="Google Shape;150;g162030401ac_0_571"/>
          <p:cNvSpPr txBox="1"/>
          <p:nvPr>
            <p:ph idx="1" type="subTitle"/>
          </p:nvPr>
        </p:nvSpPr>
        <p:spPr>
          <a:xfrm>
            <a:off x="1005205" y="3136477"/>
            <a:ext cx="180930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2030401ac_0_574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s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/>
          <p:nvPr>
            <p:ph type="ctrTitle"/>
          </p:nvPr>
        </p:nvSpPr>
        <p:spPr>
          <a:xfrm>
            <a:off x="1507808" y="4164193"/>
            <a:ext cx="17088485" cy="2873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3" name="Google Shape;23;p36"/>
          <p:cNvSpPr txBox="1"/>
          <p:nvPr>
            <p:ph idx="1" type="subTitle"/>
          </p:nvPr>
        </p:nvSpPr>
        <p:spPr>
          <a:xfrm>
            <a:off x="3015615" y="7596082"/>
            <a:ext cx="14072870" cy="3425684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rgbClr val="888888"/>
              </a:buClr>
              <a:buSzPts val="5900"/>
              <a:buFont typeface="Arial"/>
              <a:buNone/>
              <a:defRPr b="0" i="0" sz="5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rgbClr val="888888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rgbClr val="888888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6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6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6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2030401ac_0_577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6" name="Google Shape;156;g162030401ac_0_577"/>
          <p:cNvSpPr txBox="1"/>
          <p:nvPr>
            <p:ph idx="1" type="body"/>
          </p:nvPr>
        </p:nvSpPr>
        <p:spPr>
          <a:xfrm>
            <a:off x="1005205" y="3136477"/>
            <a:ext cx="180930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2030401ac_0_580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9" name="Google Shape;159;g162030401ac_0_580"/>
          <p:cNvSpPr txBox="1"/>
          <p:nvPr>
            <p:ph idx="1" type="body"/>
          </p:nvPr>
        </p:nvSpPr>
        <p:spPr>
          <a:xfrm>
            <a:off x="1005205" y="3136477"/>
            <a:ext cx="88293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0" name="Google Shape;160;g162030401ac_0_580"/>
          <p:cNvSpPr txBox="1"/>
          <p:nvPr>
            <p:ph idx="2" type="body"/>
          </p:nvPr>
        </p:nvSpPr>
        <p:spPr>
          <a:xfrm>
            <a:off x="10276836" y="3136477"/>
            <a:ext cx="88293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62030401ac_0_584"/>
          <p:cNvSpPr txBox="1"/>
          <p:nvPr>
            <p:ph idx="1" type="subTitle"/>
          </p:nvPr>
        </p:nvSpPr>
        <p:spPr>
          <a:xfrm>
            <a:off x="1005205" y="534787"/>
            <a:ext cx="18093000" cy="1037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62030401ac_0_586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5" name="Google Shape;165;g162030401ac_0_586"/>
          <p:cNvSpPr txBox="1"/>
          <p:nvPr>
            <p:ph idx="1" type="body"/>
          </p:nvPr>
        </p:nvSpPr>
        <p:spPr>
          <a:xfrm>
            <a:off x="1005205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6" name="Google Shape;166;g162030401ac_0_586"/>
          <p:cNvSpPr txBox="1"/>
          <p:nvPr>
            <p:ph idx="2" type="body"/>
          </p:nvPr>
        </p:nvSpPr>
        <p:spPr>
          <a:xfrm>
            <a:off x="1005205" y="7198041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67" name="Google Shape;167;g162030401ac_0_586"/>
          <p:cNvSpPr txBox="1"/>
          <p:nvPr>
            <p:ph idx="3" type="body"/>
          </p:nvPr>
        </p:nvSpPr>
        <p:spPr>
          <a:xfrm>
            <a:off x="10276836" y="3136477"/>
            <a:ext cx="88293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2030401ac_0_591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0" name="Google Shape;170;g162030401ac_0_591"/>
          <p:cNvSpPr txBox="1"/>
          <p:nvPr>
            <p:ph idx="1" type="body"/>
          </p:nvPr>
        </p:nvSpPr>
        <p:spPr>
          <a:xfrm>
            <a:off x="1005205" y="3136477"/>
            <a:ext cx="88293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1" name="Google Shape;171;g162030401ac_0_591"/>
          <p:cNvSpPr txBox="1"/>
          <p:nvPr>
            <p:ph idx="2" type="body"/>
          </p:nvPr>
        </p:nvSpPr>
        <p:spPr>
          <a:xfrm>
            <a:off x="10276836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2" name="Google Shape;172;g162030401ac_0_591"/>
          <p:cNvSpPr txBox="1"/>
          <p:nvPr>
            <p:ph idx="3" type="body"/>
          </p:nvPr>
        </p:nvSpPr>
        <p:spPr>
          <a:xfrm>
            <a:off x="10276836" y="7198041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2030401ac_0_596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5" name="Google Shape;175;g162030401ac_0_596"/>
          <p:cNvSpPr txBox="1"/>
          <p:nvPr>
            <p:ph idx="1" type="body"/>
          </p:nvPr>
        </p:nvSpPr>
        <p:spPr>
          <a:xfrm>
            <a:off x="1005205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6" name="Google Shape;176;g162030401ac_0_596"/>
          <p:cNvSpPr txBox="1"/>
          <p:nvPr>
            <p:ph idx="2" type="body"/>
          </p:nvPr>
        </p:nvSpPr>
        <p:spPr>
          <a:xfrm>
            <a:off x="10276836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77" name="Google Shape;177;g162030401ac_0_596"/>
          <p:cNvSpPr txBox="1"/>
          <p:nvPr>
            <p:ph idx="3" type="body"/>
          </p:nvPr>
        </p:nvSpPr>
        <p:spPr>
          <a:xfrm>
            <a:off x="1005205" y="7198041"/>
            <a:ext cx="180930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62030401ac_0_601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0" name="Google Shape;180;g162030401ac_0_601"/>
          <p:cNvSpPr txBox="1"/>
          <p:nvPr>
            <p:ph idx="1" type="body"/>
          </p:nvPr>
        </p:nvSpPr>
        <p:spPr>
          <a:xfrm>
            <a:off x="1005205" y="3136477"/>
            <a:ext cx="180930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1" name="Google Shape;181;g162030401ac_0_601"/>
          <p:cNvSpPr txBox="1"/>
          <p:nvPr>
            <p:ph idx="2" type="body"/>
          </p:nvPr>
        </p:nvSpPr>
        <p:spPr>
          <a:xfrm>
            <a:off x="1005205" y="7198041"/>
            <a:ext cx="180930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62030401ac_0_605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4" name="Google Shape;184;g162030401ac_0_605"/>
          <p:cNvSpPr txBox="1"/>
          <p:nvPr>
            <p:ph idx="1" type="body"/>
          </p:nvPr>
        </p:nvSpPr>
        <p:spPr>
          <a:xfrm>
            <a:off x="1005205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5" name="Google Shape;185;g162030401ac_0_605"/>
          <p:cNvSpPr txBox="1"/>
          <p:nvPr>
            <p:ph idx="2" type="body"/>
          </p:nvPr>
        </p:nvSpPr>
        <p:spPr>
          <a:xfrm>
            <a:off x="10276836" y="3136477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6" name="Google Shape;186;g162030401ac_0_605"/>
          <p:cNvSpPr txBox="1"/>
          <p:nvPr>
            <p:ph idx="3" type="body"/>
          </p:nvPr>
        </p:nvSpPr>
        <p:spPr>
          <a:xfrm>
            <a:off x="10276836" y="7198041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87" name="Google Shape;187;g162030401ac_0_605"/>
          <p:cNvSpPr txBox="1"/>
          <p:nvPr>
            <p:ph idx="4" type="body"/>
          </p:nvPr>
        </p:nvSpPr>
        <p:spPr>
          <a:xfrm>
            <a:off x="1005205" y="7198041"/>
            <a:ext cx="8829300" cy="3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2030401ac_0_611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0" name="Google Shape;190;g162030401ac_0_611"/>
          <p:cNvSpPr txBox="1"/>
          <p:nvPr>
            <p:ph idx="1" type="body"/>
          </p:nvPr>
        </p:nvSpPr>
        <p:spPr>
          <a:xfrm>
            <a:off x="1005205" y="3136477"/>
            <a:ext cx="180930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1" name="Google Shape;191;g162030401ac_0_611"/>
          <p:cNvSpPr txBox="1"/>
          <p:nvPr>
            <p:ph idx="2" type="body"/>
          </p:nvPr>
        </p:nvSpPr>
        <p:spPr>
          <a:xfrm>
            <a:off x="1005205" y="3136477"/>
            <a:ext cx="180930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pic>
        <p:nvPicPr>
          <p:cNvPr id="192" name="Google Shape;192;g162030401ac_0_6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0999" y="3136477"/>
            <a:ext cx="8219728" cy="6558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62030401ac_0_6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0999" y="3136477"/>
            <a:ext cx="8219728" cy="655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162030401ac_0_736"/>
          <p:cNvPicPr preferRelativeResize="0"/>
          <p:nvPr/>
        </p:nvPicPr>
        <p:blipFill rotWithShape="1">
          <a:blip r:embed="rId2">
            <a:alphaModFix/>
          </a:blip>
          <a:srcRect b="0" l="0" r="0" t="23611"/>
          <a:stretch/>
        </p:blipFill>
        <p:spPr>
          <a:xfrm>
            <a:off x="0" y="0"/>
            <a:ext cx="20177943" cy="974439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62030401ac_0_736"/>
          <p:cNvSpPr/>
          <p:nvPr/>
        </p:nvSpPr>
        <p:spPr>
          <a:xfrm>
            <a:off x="0" y="5352323"/>
            <a:ext cx="20177700" cy="807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162030401ac_0_736"/>
          <p:cNvSpPr txBox="1"/>
          <p:nvPr>
            <p:ph type="ctrTitle"/>
          </p:nvPr>
        </p:nvSpPr>
        <p:spPr>
          <a:xfrm>
            <a:off x="7743482" y="6884903"/>
            <a:ext cx="10319700" cy="3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Gill Sans"/>
              <a:buNone/>
              <a:defRPr b="0" i="0" sz="8400"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cxnSp>
        <p:nvCxnSpPr>
          <p:cNvPr id="205" name="Google Shape;205;g162030401ac_0_736"/>
          <p:cNvCxnSpPr/>
          <p:nvPr/>
        </p:nvCxnSpPr>
        <p:spPr>
          <a:xfrm>
            <a:off x="6901118" y="7403650"/>
            <a:ext cx="0" cy="2578800"/>
          </a:xfrm>
          <a:prstGeom prst="straightConnector1">
            <a:avLst/>
          </a:prstGeom>
          <a:noFill/>
          <a:ln cap="flat" cmpd="sng" w="9525">
            <a:solidFill>
              <a:srgbClr val="AEABAB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6" name="Google Shape;206;g162030401ac_0_7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5848" y="7423947"/>
            <a:ext cx="4126639" cy="21411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g162030401ac_0_736"/>
          <p:cNvGrpSpPr/>
          <p:nvPr/>
        </p:nvGrpSpPr>
        <p:grpSpPr>
          <a:xfrm>
            <a:off x="512447" y="12033484"/>
            <a:ext cx="8467341" cy="1030750"/>
            <a:chOff x="6920471" y="6137048"/>
            <a:chExt cx="5134834" cy="527346"/>
          </a:xfrm>
        </p:grpSpPr>
        <p:sp>
          <p:nvSpPr>
            <p:cNvPr id="208" name="Google Shape;208;g162030401ac_0_736"/>
            <p:cNvSpPr txBox="1"/>
            <p:nvPr/>
          </p:nvSpPr>
          <p:spPr>
            <a:xfrm>
              <a:off x="7565805" y="6156494"/>
              <a:ext cx="44895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25" lIns="160075" spcFirstLastPara="1" rIns="160075" wrap="square" tIns="80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EOSC-Nordic project has received funding from the European Union’s Horizon 2020 research and innovation programme under grant agreement No 857652</a:t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09" name="Google Shape;209;g162030401ac_0_7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20471" y="6137048"/>
              <a:ext cx="645334" cy="43900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/>
          <p:nvPr>
            <p:ph type="title"/>
          </p:nvPr>
        </p:nvSpPr>
        <p:spPr>
          <a:xfrm>
            <a:off x="1340076" y="2326548"/>
            <a:ext cx="17471705" cy="630421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37"/>
          <p:cNvSpPr txBox="1"/>
          <p:nvPr>
            <p:ph idx="1" type="body"/>
          </p:nvPr>
        </p:nvSpPr>
        <p:spPr>
          <a:xfrm>
            <a:off x="10198297" y="1051737"/>
            <a:ext cx="8613484" cy="569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indent="-342519" lvl="0" marL="457200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794"/>
              <a:buChar char="•"/>
              <a:defRPr b="1" sz="1794">
                <a:solidFill>
                  <a:schemeClr val="accent1"/>
                </a:solidFill>
              </a:defRPr>
            </a:lvl1pPr>
            <a:lvl2pPr indent="-342519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794"/>
              <a:buChar char="–"/>
              <a:defRPr sz="1794">
                <a:solidFill>
                  <a:schemeClr val="lt1"/>
                </a:solidFill>
              </a:defRPr>
            </a:lvl2pPr>
            <a:lvl3pPr indent="-342519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794"/>
              <a:buChar char="•"/>
              <a:defRPr sz="1794">
                <a:solidFill>
                  <a:schemeClr val="lt1"/>
                </a:solidFill>
              </a:defRPr>
            </a:lvl3pPr>
            <a:lvl4pPr indent="-34251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94"/>
              <a:buChar char="–"/>
              <a:defRPr sz="1794">
                <a:solidFill>
                  <a:schemeClr val="lt1"/>
                </a:solidFill>
              </a:defRPr>
            </a:lvl4pPr>
            <a:lvl5pPr indent="-342519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794"/>
              <a:buChar char="»"/>
              <a:defRPr sz="1794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2030401ac_0_745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12" name="Google Shape;212;g162030401ac_0_745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62030401ac_0_748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15" name="Google Shape;215;g162030401ac_0_748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16" name="Google Shape;216;g162030401ac_0_748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g162030401ac_0_748"/>
          <p:cNvSpPr txBox="1"/>
          <p:nvPr>
            <p:ph idx="1" type="body"/>
          </p:nvPr>
        </p:nvSpPr>
        <p:spPr>
          <a:xfrm>
            <a:off x="1382157" y="3854989"/>
            <a:ext cx="17339700" cy="82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Content" type="obj">
  <p:cSld name="OBJEC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62030401ac_0_753"/>
          <p:cNvSpPr txBox="1"/>
          <p:nvPr>
            <p:ph type="title"/>
          </p:nvPr>
        </p:nvSpPr>
        <p:spPr>
          <a:xfrm>
            <a:off x="2136352" y="2704066"/>
            <a:ext cx="15988800" cy="15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20" name="Google Shape;220;g162030401ac_0_753"/>
          <p:cNvSpPr txBox="1"/>
          <p:nvPr>
            <p:ph idx="1" type="body"/>
          </p:nvPr>
        </p:nvSpPr>
        <p:spPr>
          <a:xfrm>
            <a:off x="2136352" y="4825953"/>
            <a:ext cx="15988800" cy="69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53975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4900"/>
              <a:buChar char="•"/>
              <a:defRPr/>
            </a:lvl1pPr>
            <a:lvl2pPr indent="-4953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4200"/>
              <a:buChar char="•"/>
              <a:defRPr/>
            </a:lvl2pPr>
            <a:lvl3pPr indent="-45085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5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2030401ac_0_756"/>
          <p:cNvSpPr/>
          <p:nvPr>
            <p:ph idx="2" type="pic"/>
          </p:nvPr>
        </p:nvSpPr>
        <p:spPr>
          <a:xfrm>
            <a:off x="880821" y="4354753"/>
            <a:ext cx="4160400" cy="4160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g162030401ac_0_756"/>
          <p:cNvSpPr txBox="1"/>
          <p:nvPr>
            <p:ph idx="1" type="body"/>
          </p:nvPr>
        </p:nvSpPr>
        <p:spPr>
          <a:xfrm>
            <a:off x="5488431" y="5170427"/>
            <a:ext cx="6072900" cy="8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i="0" sz="3200">
                <a:latin typeface="Gill Sans"/>
                <a:ea typeface="Gill Sans"/>
                <a:cs typeface="Gill Sans"/>
                <a:sym typeface="Gill Sans"/>
              </a:defRPr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24" name="Google Shape;224;g162030401ac_0_756"/>
          <p:cNvSpPr txBox="1"/>
          <p:nvPr>
            <p:ph idx="3" type="body"/>
          </p:nvPr>
        </p:nvSpPr>
        <p:spPr>
          <a:xfrm>
            <a:off x="5488431" y="6083558"/>
            <a:ext cx="60729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25" name="Google Shape;225;g162030401ac_0_756"/>
          <p:cNvSpPr txBox="1"/>
          <p:nvPr>
            <p:ph idx="4" type="body"/>
          </p:nvPr>
        </p:nvSpPr>
        <p:spPr>
          <a:xfrm>
            <a:off x="5488431" y="6942197"/>
            <a:ext cx="60729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26" name="Google Shape;226;g162030401ac_0_756"/>
          <p:cNvSpPr txBox="1"/>
          <p:nvPr>
            <p:ph idx="5" type="body"/>
          </p:nvPr>
        </p:nvSpPr>
        <p:spPr>
          <a:xfrm>
            <a:off x="5488431" y="7809672"/>
            <a:ext cx="6072900" cy="28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27" name="Google Shape;227;g162030401ac_0_756"/>
          <p:cNvSpPr/>
          <p:nvPr/>
        </p:nvSpPr>
        <p:spPr>
          <a:xfrm>
            <a:off x="17700347" y="155418"/>
            <a:ext cx="2163300" cy="16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g162030401ac_0_756"/>
          <p:cNvGrpSpPr/>
          <p:nvPr/>
        </p:nvGrpSpPr>
        <p:grpSpPr>
          <a:xfrm>
            <a:off x="12962532" y="7907404"/>
            <a:ext cx="6009926" cy="2087140"/>
            <a:chOff x="6213114" y="5376556"/>
            <a:chExt cx="3644588" cy="1067809"/>
          </a:xfrm>
        </p:grpSpPr>
        <p:pic>
          <p:nvPicPr>
            <p:cNvPr id="229" name="Google Shape;229;g162030401ac_0_75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213114" y="6223978"/>
              <a:ext cx="294188" cy="220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162030401ac_0_7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36151" y="5376556"/>
              <a:ext cx="271151" cy="2888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162030401ac_0_756"/>
            <p:cNvPicPr preferRelativeResize="0"/>
            <p:nvPr/>
          </p:nvPicPr>
          <p:blipFill rotWithShape="1">
            <a:blip r:embed="rId4">
              <a:alphaModFix/>
            </a:blip>
            <a:srcRect b="1777" l="0" r="1777" t="0"/>
            <a:stretch/>
          </p:blipFill>
          <p:spPr>
            <a:xfrm>
              <a:off x="6236151" y="5791839"/>
              <a:ext cx="296571" cy="2888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g162030401ac_0_756"/>
            <p:cNvSpPr txBox="1"/>
            <p:nvPr/>
          </p:nvSpPr>
          <p:spPr>
            <a:xfrm>
              <a:off x="6507302" y="5376556"/>
              <a:ext cx="26157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25" lIns="160075" spcFirstLastPara="1" rIns="160075" wrap="square" tIns="80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n-US" sz="21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5"/>
                </a:rPr>
                <a:t>https://twitter.com/EOSC_Nordic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g162030401ac_0_756"/>
            <p:cNvSpPr txBox="1"/>
            <p:nvPr/>
          </p:nvSpPr>
          <p:spPr>
            <a:xfrm>
              <a:off x="6507302" y="5803735"/>
              <a:ext cx="33504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25" lIns="160075" spcFirstLastPara="1" rIns="160075" wrap="square" tIns="80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n-US" sz="21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6"/>
                </a:rPr>
                <a:t>https://www.linkedin.com/groups/13756550/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g162030401ac_0_756"/>
            <p:cNvSpPr txBox="1"/>
            <p:nvPr/>
          </p:nvSpPr>
          <p:spPr>
            <a:xfrm>
              <a:off x="6507302" y="6167366"/>
              <a:ext cx="3350400" cy="24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25" lIns="160075" spcFirstLastPara="1" rIns="160075" wrap="square" tIns="800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b="0" i="0" lang="en-US" sz="21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7"/>
                </a:rPr>
                <a:t>https://www.linkedin.com/groups/13756550/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5" name="Google Shape;235;g162030401ac_0_756"/>
          <p:cNvCxnSpPr/>
          <p:nvPr/>
        </p:nvCxnSpPr>
        <p:spPr>
          <a:xfrm>
            <a:off x="12060654" y="3817284"/>
            <a:ext cx="0" cy="6177600"/>
          </a:xfrm>
          <a:prstGeom prst="straightConnector1">
            <a:avLst/>
          </a:prstGeom>
          <a:noFill/>
          <a:ln cap="flat" cmpd="sng" w="9525">
            <a:solidFill>
              <a:srgbClr val="AEABAB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g162030401ac_0_75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967713" y="3772048"/>
            <a:ext cx="3579951" cy="185752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162030401ac_0_756"/>
          <p:cNvSpPr/>
          <p:nvPr/>
        </p:nvSpPr>
        <p:spPr>
          <a:xfrm>
            <a:off x="12838216" y="6459535"/>
            <a:ext cx="37152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www.eosc-nordic.eu</a:t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8" name="Google Shape;238;g162030401ac_0_756"/>
          <p:cNvSpPr/>
          <p:nvPr/>
        </p:nvSpPr>
        <p:spPr>
          <a:xfrm>
            <a:off x="7888673" y="11714674"/>
            <a:ext cx="4354200" cy="168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62030401ac_0_774"/>
          <p:cNvSpPr txBox="1"/>
          <p:nvPr>
            <p:ph type="title"/>
          </p:nvPr>
        </p:nvSpPr>
        <p:spPr>
          <a:xfrm>
            <a:off x="1378656" y="7335139"/>
            <a:ext cx="17343300" cy="4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Gill Sans"/>
              <a:buNone/>
              <a:defRPr b="0" i="0" sz="7700"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41" name="Google Shape;241;g162030401ac_0_774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42" name="Google Shape;242;g162030401ac_0_774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3" name="Google Shape;243;g162030401ac_0_774"/>
          <p:cNvPicPr preferRelativeResize="0"/>
          <p:nvPr/>
        </p:nvPicPr>
        <p:blipFill rotWithShape="1">
          <a:blip r:embed="rId2">
            <a:alphaModFix/>
          </a:blip>
          <a:srcRect b="36742" l="0" r="0" t="28487"/>
          <a:stretch/>
        </p:blipFill>
        <p:spPr>
          <a:xfrm>
            <a:off x="2" y="-4"/>
            <a:ext cx="20158178" cy="5541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g162030401ac_0_7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524" y="6185564"/>
            <a:ext cx="1947395" cy="64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62030401ac_0_780"/>
          <p:cNvSpPr txBox="1"/>
          <p:nvPr>
            <p:ph type="title"/>
          </p:nvPr>
        </p:nvSpPr>
        <p:spPr>
          <a:xfrm>
            <a:off x="1378656" y="7335139"/>
            <a:ext cx="17343300" cy="4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Gill Sans"/>
              <a:buNone/>
              <a:defRPr b="0" i="0" sz="7700"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47" name="Google Shape;247;g162030401ac_0_780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48" name="Google Shape;248;g162030401ac_0_780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9" name="Google Shape;249;g162030401ac_0_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25"/>
            <a:ext cx="20158180" cy="467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162030401ac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524" y="6185564"/>
            <a:ext cx="1947395" cy="64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62030401ac_0_786"/>
          <p:cNvSpPr txBox="1"/>
          <p:nvPr>
            <p:ph type="title"/>
          </p:nvPr>
        </p:nvSpPr>
        <p:spPr>
          <a:xfrm>
            <a:off x="1378656" y="7335139"/>
            <a:ext cx="17343300" cy="40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Gill Sans"/>
              <a:buNone/>
              <a:defRPr b="0" i="0" sz="7700">
                <a:latin typeface="Gill Sans"/>
                <a:ea typeface="Gill Sans"/>
                <a:cs typeface="Gill Sans"/>
                <a:sym typeface="Gill Sans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53" name="Google Shape;253;g162030401ac_0_786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54" name="Google Shape;254;g162030401ac_0_786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" name="Google Shape;255;g162030401ac_0_7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25"/>
            <a:ext cx="20158180" cy="4675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62030401ac_0_7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524" y="6185564"/>
            <a:ext cx="1947395" cy="64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62030401ac_0_792"/>
          <p:cNvSpPr txBox="1"/>
          <p:nvPr>
            <p:ph idx="1" type="body"/>
          </p:nvPr>
        </p:nvSpPr>
        <p:spPr>
          <a:xfrm>
            <a:off x="1382157" y="3854989"/>
            <a:ext cx="8544300" cy="82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59" name="Google Shape;259;g162030401ac_0_792"/>
          <p:cNvSpPr txBox="1"/>
          <p:nvPr>
            <p:ph idx="2" type="body"/>
          </p:nvPr>
        </p:nvSpPr>
        <p:spPr>
          <a:xfrm>
            <a:off x="10177701" y="3854989"/>
            <a:ext cx="8544300" cy="82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60" name="Google Shape;260;g162030401ac_0_792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61" name="Google Shape;261;g162030401ac_0_792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" name="Google Shape;262;g162030401ac_0_792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2030401ac_0_798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65" name="Google Shape;265;g162030401ac_0_798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162030401ac_0_798"/>
          <p:cNvSpPr/>
          <p:nvPr>
            <p:ph idx="2" type="chart"/>
          </p:nvPr>
        </p:nvSpPr>
        <p:spPr>
          <a:xfrm>
            <a:off x="1382157" y="3973359"/>
            <a:ext cx="17339700" cy="77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b="0" i="0" sz="4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g162030401ac_0_798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62030401ac_0_803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0" name="Google Shape;270;g162030401ac_0_803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g162030401ac_0_803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8"/>
          <p:cNvGrpSpPr/>
          <p:nvPr/>
        </p:nvGrpSpPr>
        <p:grpSpPr>
          <a:xfrm>
            <a:off x="1376256" y="780225"/>
            <a:ext cx="2197098" cy="2604380"/>
            <a:chOff x="348199" y="179450"/>
            <a:chExt cx="1116300" cy="1116300"/>
          </a:xfrm>
        </p:grpSpPr>
        <p:sp>
          <p:nvSpPr>
            <p:cNvPr id="32" name="Google Shape;32;p3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77"/>
                <a:buFont typeface="Arial"/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177"/>
                <a:buFont typeface="Arial"/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8"/>
          <p:cNvSpPr txBox="1"/>
          <p:nvPr>
            <p:ph type="title"/>
          </p:nvPr>
        </p:nvSpPr>
        <p:spPr>
          <a:xfrm>
            <a:off x="2866549" y="1559990"/>
            <a:ext cx="15457335" cy="2604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38"/>
          <p:cNvSpPr txBox="1"/>
          <p:nvPr>
            <p:ph idx="1" type="body"/>
          </p:nvPr>
        </p:nvSpPr>
        <p:spPr>
          <a:xfrm>
            <a:off x="2866549" y="5186414"/>
            <a:ext cx="15457335" cy="6623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00000"/>
              </a:lnSpc>
              <a:spcBef>
                <a:spcPts val="3518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00000"/>
              </a:lnSpc>
              <a:spcBef>
                <a:spcPts val="3518"/>
              </a:spcBef>
              <a:spcAft>
                <a:spcPts val="3518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38"/>
          <p:cNvSpPr txBox="1"/>
          <p:nvPr>
            <p:ph idx="12" type="sldNum"/>
          </p:nvPr>
        </p:nvSpPr>
        <p:spPr>
          <a:xfrm>
            <a:off x="18580564" y="12345378"/>
            <a:ext cx="1206378" cy="1025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buClr>
                <a:schemeClr val="dk1"/>
              </a:buClr>
              <a:buSzPts val="1900"/>
              <a:buFont typeface="Arial"/>
              <a:buNone/>
              <a:defRPr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2030401ac_0_807"/>
          <p:cNvSpPr/>
          <p:nvPr>
            <p:ph idx="2" type="pic"/>
          </p:nvPr>
        </p:nvSpPr>
        <p:spPr>
          <a:xfrm>
            <a:off x="10495523" y="3854989"/>
            <a:ext cx="8226600" cy="8218800"/>
          </a:xfrm>
          <a:prstGeom prst="rect">
            <a:avLst/>
          </a:prstGeom>
          <a:noFill/>
          <a:ln>
            <a:noFill/>
          </a:ln>
        </p:spPr>
      </p:sp>
      <p:sp>
        <p:nvSpPr>
          <p:cNvPr id="274" name="Google Shape;274;g162030401ac_0_807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75" name="Google Shape;275;g162030401ac_0_807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6" name="Google Shape;276;g162030401ac_0_807"/>
          <p:cNvSpPr txBox="1"/>
          <p:nvPr>
            <p:ph idx="1" type="body"/>
          </p:nvPr>
        </p:nvSpPr>
        <p:spPr>
          <a:xfrm>
            <a:off x="1382157" y="3854989"/>
            <a:ext cx="8544300" cy="82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77" name="Google Shape;277;g162030401ac_0_807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62030401ac_0_813"/>
          <p:cNvSpPr txBox="1"/>
          <p:nvPr>
            <p:ph idx="1" type="body"/>
          </p:nvPr>
        </p:nvSpPr>
        <p:spPr>
          <a:xfrm rot="5400000">
            <a:off x="5872644" y="-775590"/>
            <a:ext cx="8358900" cy="17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80" name="Google Shape;280;g162030401ac_0_813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81" name="Google Shape;281;g162030401ac_0_813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g162030401ac_0_813"/>
          <p:cNvSpPr txBox="1"/>
          <p:nvPr>
            <p:ph type="title"/>
          </p:nvPr>
        </p:nvSpPr>
        <p:spPr>
          <a:xfrm>
            <a:off x="1382155" y="661842"/>
            <a:ext cx="157266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Gill Sans"/>
              <a:buNone/>
              <a:defRPr sz="7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62030401ac_0_818"/>
          <p:cNvSpPr txBox="1"/>
          <p:nvPr>
            <p:ph type="title"/>
          </p:nvPr>
        </p:nvSpPr>
        <p:spPr>
          <a:xfrm rot="5400000">
            <a:off x="8893547" y="4168920"/>
            <a:ext cx="11360100" cy="43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Gill Sans"/>
              <a:buNone/>
              <a:defRPr sz="7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85" name="Google Shape;285;g162030401ac_0_818"/>
          <p:cNvSpPr txBox="1"/>
          <p:nvPr>
            <p:ph idx="1" type="body"/>
          </p:nvPr>
        </p:nvSpPr>
        <p:spPr>
          <a:xfrm rot="5400000">
            <a:off x="983100" y="1112684"/>
            <a:ext cx="11360100" cy="10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indent="-431800" lvl="1" marL="914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2pPr>
            <a:lvl3pPr indent="-431800" lvl="2" marL="1371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3pPr>
            <a:lvl4pPr indent="-431800" lvl="3" marL="1828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4pPr>
            <a:lvl5pPr indent="-431800" lvl="4" marL="2286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5pPr>
            <a:lvl6pPr indent="-431800" lvl="5" marL="2743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6pPr>
            <a:lvl7pPr indent="-431800" lvl="6" marL="32004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7pPr>
            <a:lvl8pPr indent="-431800" lvl="7" marL="36576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8pPr>
            <a:lvl9pPr indent="-431800" lvl="8" marL="41148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9pPr>
          </a:lstStyle>
          <a:p/>
        </p:txBody>
      </p:sp>
      <p:sp>
        <p:nvSpPr>
          <p:cNvPr id="286" name="Google Shape;286;g162030401ac_0_818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87" name="Google Shape;287;g162030401ac_0_818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62030401ac_0_823"/>
          <p:cNvSpPr txBox="1"/>
          <p:nvPr>
            <p:ph type="title"/>
          </p:nvPr>
        </p:nvSpPr>
        <p:spPr>
          <a:xfrm>
            <a:off x="628253" y="148943"/>
            <a:ext cx="170886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90" name="Google Shape;290;g162030401ac_0_823"/>
          <p:cNvSpPr txBox="1"/>
          <p:nvPr>
            <p:ph idx="1" type="body"/>
          </p:nvPr>
        </p:nvSpPr>
        <p:spPr>
          <a:xfrm>
            <a:off x="628253" y="2383084"/>
            <a:ext cx="18973200" cy="101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1" name="Google Shape;291;g162030401ac_0_823"/>
          <p:cNvSpPr txBox="1"/>
          <p:nvPr>
            <p:ph idx="10" type="dt"/>
          </p:nvPr>
        </p:nvSpPr>
        <p:spPr>
          <a:xfrm>
            <a:off x="0" y="12691166"/>
            <a:ext cx="2010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  <p:sp>
        <p:nvSpPr>
          <p:cNvPr id="292" name="Google Shape;292;g162030401ac_0_823"/>
          <p:cNvSpPr txBox="1"/>
          <p:nvPr>
            <p:ph idx="11" type="ftr"/>
          </p:nvPr>
        </p:nvSpPr>
        <p:spPr>
          <a:xfrm>
            <a:off x="2387362" y="12778049"/>
            <a:ext cx="157062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93" name="Google Shape;293;g162030401ac_0_823"/>
          <p:cNvSpPr txBox="1"/>
          <p:nvPr>
            <p:ph idx="12" type="sldNum"/>
          </p:nvPr>
        </p:nvSpPr>
        <p:spPr>
          <a:xfrm>
            <a:off x="19098895" y="12691166"/>
            <a:ext cx="879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9" name="Google Shape;39;p39"/>
          <p:cNvSpPr txBox="1"/>
          <p:nvPr>
            <p:ph idx="1" type="body"/>
          </p:nvPr>
        </p:nvSpPr>
        <p:spPr>
          <a:xfrm>
            <a:off x="1005205" y="3127803"/>
            <a:ext cx="18093690" cy="884658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54050" lvl="0" marL="457200" marR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03250" lvl="1" marL="9144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–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46100" lvl="2" marL="13716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95300" lvl="3" marL="1828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95300" lvl="4" marL="22860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»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95300" lvl="5" marL="27432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95300" lvl="6" marL="3200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95300" lvl="7" marL="3657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95300" lvl="8" marL="41148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9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39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39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41"/>
          <p:cNvSpPr txBox="1"/>
          <p:nvPr>
            <p:ph idx="1" type="body"/>
          </p:nvPr>
        </p:nvSpPr>
        <p:spPr>
          <a:xfrm>
            <a:off x="1005205" y="3127803"/>
            <a:ext cx="8879311" cy="884658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03250" lvl="0" marL="4572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6100" lvl="1" marL="9144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95300" lvl="2" marL="1371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1"/>
          <p:cNvSpPr txBox="1"/>
          <p:nvPr>
            <p:ph idx="2" type="body"/>
          </p:nvPr>
        </p:nvSpPr>
        <p:spPr>
          <a:xfrm>
            <a:off x="10219584" y="3127803"/>
            <a:ext cx="8879311" cy="884658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603250" lvl="0" marL="457200" marR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b="0" i="0" sz="5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46100" lvl="1" marL="9144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–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95300" lvl="2" marL="13716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1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41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41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2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52" name="Google Shape;52;p42"/>
          <p:cNvSpPr txBox="1"/>
          <p:nvPr>
            <p:ph idx="1" type="body"/>
          </p:nvPr>
        </p:nvSpPr>
        <p:spPr>
          <a:xfrm>
            <a:off x="1005205" y="3000577"/>
            <a:ext cx="8882802" cy="1250498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2"/>
          <p:cNvSpPr txBox="1"/>
          <p:nvPr>
            <p:ph idx="2" type="body"/>
          </p:nvPr>
        </p:nvSpPr>
        <p:spPr>
          <a:xfrm>
            <a:off x="1005205" y="4251075"/>
            <a:ext cx="8882802" cy="77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546100" lvl="0" marL="4572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95300" lvl="1" marL="914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44500" lvl="5" marL="27432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44500" lvl="6" marL="32004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44500" lvl="7" marL="36576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44500" lvl="8" marL="4114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2"/>
          <p:cNvSpPr txBox="1"/>
          <p:nvPr>
            <p:ph idx="3" type="body"/>
          </p:nvPr>
        </p:nvSpPr>
        <p:spPr>
          <a:xfrm>
            <a:off x="10212609" y="3000577"/>
            <a:ext cx="8886291" cy="1250498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b="1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  <a:defRPr b="1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42"/>
          <p:cNvSpPr txBox="1"/>
          <p:nvPr>
            <p:ph idx="4" type="body"/>
          </p:nvPr>
        </p:nvSpPr>
        <p:spPr>
          <a:xfrm>
            <a:off x="10212609" y="4251075"/>
            <a:ext cx="8886291" cy="7723305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546100" lvl="0" marL="457200" marR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  <a:defRPr b="0" i="0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95300" lvl="1" marL="914400" marR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–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algn="l">
              <a:lnSpc>
                <a:spcPct val="100000"/>
              </a:lnSpc>
              <a:spcBef>
                <a:spcPts val="754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–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»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44500" lvl="5" marL="27432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44500" lvl="6" marL="32004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44500" lvl="7" marL="36576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44500" lvl="8" marL="4114800" marR="0" algn="l">
              <a:lnSpc>
                <a:spcPct val="100000"/>
              </a:lnSpc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42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42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2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  <a:defRPr b="0" i="0" sz="9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1" name="Google Shape;61;p43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3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3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25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49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1.xml"/><Relationship Id="rId17" Type="http://schemas.openxmlformats.org/officeDocument/2006/relationships/theme" Target="../theme/theme6.xml"/><Relationship Id="rId1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0104100" cy="134027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3"/>
          <p:cNvSpPr txBox="1"/>
          <p:nvPr>
            <p:ph type="title"/>
          </p:nvPr>
        </p:nvSpPr>
        <p:spPr>
          <a:xfrm>
            <a:off x="1670053" y="5483225"/>
            <a:ext cx="17338676" cy="2590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b="1" i="0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/>
          <p:nvPr>
            <p:ph type="title"/>
          </p:nvPr>
        </p:nvSpPr>
        <p:spPr>
          <a:xfrm>
            <a:off x="1005205" y="536815"/>
            <a:ext cx="18093690" cy="2234142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/>
        </p:txBody>
      </p:sp>
      <p:sp>
        <p:nvSpPr>
          <p:cNvPr id="17" name="Google Shape;17;p35"/>
          <p:cNvSpPr txBox="1"/>
          <p:nvPr>
            <p:ph idx="1" type="body"/>
          </p:nvPr>
        </p:nvSpPr>
        <p:spPr>
          <a:xfrm>
            <a:off x="1005205" y="3127803"/>
            <a:ext cx="18093690" cy="884658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5"/>
          <p:cNvSpPr txBox="1"/>
          <p:nvPr>
            <p:ph idx="10" type="dt"/>
          </p:nvPr>
        </p:nvSpPr>
        <p:spPr>
          <a:xfrm>
            <a:off x="1005205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5"/>
          <p:cNvSpPr txBox="1"/>
          <p:nvPr>
            <p:ph idx="11" type="ftr"/>
          </p:nvPr>
        </p:nvSpPr>
        <p:spPr>
          <a:xfrm>
            <a:off x="6868901" y="12424311"/>
            <a:ext cx="6366298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Calibri"/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5"/>
          <p:cNvSpPr txBox="1"/>
          <p:nvPr>
            <p:ph idx="12" type="sldNum"/>
          </p:nvPr>
        </p:nvSpPr>
        <p:spPr>
          <a:xfrm>
            <a:off x="14407938" y="12424311"/>
            <a:ext cx="4690957" cy="713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75" lIns="191400" spcFirstLastPara="1" rIns="191400" wrap="square" tIns="956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2030401ac_0_389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  <a:defRPr b="0" i="0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62030401ac_0_389"/>
          <p:cNvSpPr txBox="1"/>
          <p:nvPr>
            <p:ph idx="1" type="body"/>
          </p:nvPr>
        </p:nvSpPr>
        <p:spPr>
          <a:xfrm>
            <a:off x="685307" y="3003549"/>
            <a:ext cx="187335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>
            <a:lvl1pPr indent="-495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  <a:defRPr b="0" i="0" sz="4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8150" lvl="1" marL="914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8150" lvl="2" marL="1371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8150" lvl="3" marL="18288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8150" lvl="4" marL="22860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8150" lvl="5" marL="27432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8150" lvl="6" marL="32004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●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8150" lvl="7" marL="3657600" marR="0" rtl="0" algn="l">
              <a:lnSpc>
                <a:spcPct val="115000"/>
              </a:lnSpc>
              <a:spcBef>
                <a:spcPts val="370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Char char="○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8150" lvl="8" marL="4114800" marR="0" rtl="0" algn="l">
              <a:lnSpc>
                <a:spcPct val="115000"/>
              </a:lnSpc>
              <a:spcBef>
                <a:spcPts val="3700"/>
              </a:spcBef>
              <a:spcAft>
                <a:spcPts val="3700"/>
              </a:spcAft>
              <a:buClr>
                <a:schemeClr val="dk2"/>
              </a:buClr>
              <a:buSzPts val="3300"/>
              <a:buFont typeface="Arial"/>
              <a:buChar char="■"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g162030401ac_0_389"/>
          <p:cNvSpPr txBox="1"/>
          <p:nvPr>
            <p:ph idx="12" type="sldNum"/>
          </p:nvPr>
        </p:nvSpPr>
        <p:spPr>
          <a:xfrm>
            <a:off x="18627640" y="12153150"/>
            <a:ext cx="1206300" cy="10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425" lIns="213425" spcFirstLastPara="1" rIns="213425" wrap="square" tIns="213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62030401ac_0_568"/>
          <p:cNvSpPr txBox="1"/>
          <p:nvPr>
            <p:ph type="title"/>
          </p:nvPr>
        </p:nvSpPr>
        <p:spPr>
          <a:xfrm>
            <a:off x="1005205" y="534787"/>
            <a:ext cx="180930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g162030401ac_0_568"/>
          <p:cNvSpPr txBox="1"/>
          <p:nvPr>
            <p:ph idx="1" type="body"/>
          </p:nvPr>
        </p:nvSpPr>
        <p:spPr>
          <a:xfrm>
            <a:off x="1005205" y="3136477"/>
            <a:ext cx="18093000" cy="77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62030401ac_0_729"/>
          <p:cNvSpPr txBox="1"/>
          <p:nvPr>
            <p:ph type="title"/>
          </p:nvPr>
        </p:nvSpPr>
        <p:spPr>
          <a:xfrm>
            <a:off x="1382157" y="661842"/>
            <a:ext cx="14878800" cy="25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Gill Sans"/>
              <a:buNone/>
              <a:defRPr b="0" i="0" sz="8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g162030401ac_0_729"/>
          <p:cNvSpPr txBox="1"/>
          <p:nvPr>
            <p:ph idx="1" type="body"/>
          </p:nvPr>
        </p:nvSpPr>
        <p:spPr>
          <a:xfrm>
            <a:off x="1382157" y="3714809"/>
            <a:ext cx="17339700" cy="83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rmAutofit/>
          </a:bodyPr>
          <a:lstStyle>
            <a:lvl1pPr indent="-53975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b="0" i="0" sz="4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95300" lvl="1" marL="914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450850" lvl="2" marL="1371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Char char="•"/>
              <a:defRPr b="0" i="0" sz="35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g162030401ac_0_729"/>
          <p:cNvSpPr txBox="1"/>
          <p:nvPr>
            <p:ph idx="10" type="dt"/>
          </p:nvPr>
        </p:nvSpPr>
        <p:spPr>
          <a:xfrm>
            <a:off x="1382157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g162030401ac_0_729"/>
          <p:cNvSpPr txBox="1"/>
          <p:nvPr>
            <p:ph idx="12" type="sldNum"/>
          </p:nvPr>
        </p:nvSpPr>
        <p:spPr>
          <a:xfrm>
            <a:off x="14198521" y="12424310"/>
            <a:ext cx="45234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80025" lIns="160075" spcFirstLastPara="1" rIns="160075" wrap="square" tIns="800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g162030401ac_0_7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7853086" y="469916"/>
            <a:ext cx="1771373" cy="91910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162030401ac_0_729"/>
          <p:cNvSpPr/>
          <p:nvPr/>
        </p:nvSpPr>
        <p:spPr>
          <a:xfrm>
            <a:off x="5905579" y="12424310"/>
            <a:ext cx="8292900" cy="7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80025" lIns="160075" spcFirstLastPara="1" rIns="160075" wrap="square" tIns="80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www.eosc-nordic.eu</a:t>
            </a:r>
            <a:endParaRPr b="0" i="0" sz="32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27.jpg"/><Relationship Id="rId9" Type="http://schemas.openxmlformats.org/officeDocument/2006/relationships/image" Target="../media/image42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44.png"/><Relationship Id="rId8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2.jpg"/><Relationship Id="rId6" Type="http://schemas.openxmlformats.org/officeDocument/2006/relationships/image" Target="../media/image23.png"/><Relationship Id="rId7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0.png"/><Relationship Id="rId4" Type="http://schemas.openxmlformats.org/officeDocument/2006/relationships/image" Target="../media/image47.jpg"/><Relationship Id="rId9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0.png"/><Relationship Id="rId4" Type="http://schemas.openxmlformats.org/officeDocument/2006/relationships/image" Target="../media/image47.jp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0.png"/><Relationship Id="rId4" Type="http://schemas.openxmlformats.org/officeDocument/2006/relationships/image" Target="../media/image47.jp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0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0.png"/><Relationship Id="rId4" Type="http://schemas.openxmlformats.org/officeDocument/2006/relationships/image" Target="../media/image47.jpg"/><Relationship Id="rId9" Type="http://schemas.openxmlformats.org/officeDocument/2006/relationships/image" Target="../media/image67.pn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1" Type="http://schemas.openxmlformats.org/officeDocument/2006/relationships/image" Target="../media/image65.png"/><Relationship Id="rId10" Type="http://schemas.openxmlformats.org/officeDocument/2006/relationships/image" Target="../media/image66.png"/><Relationship Id="rId1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0.png"/><Relationship Id="rId4" Type="http://schemas.openxmlformats.org/officeDocument/2006/relationships/image" Target="../media/image47.jpg"/><Relationship Id="rId9" Type="http://schemas.openxmlformats.org/officeDocument/2006/relationships/image" Target="../media/image70.png"/><Relationship Id="rId5" Type="http://schemas.openxmlformats.org/officeDocument/2006/relationships/image" Target="../media/image54.png"/><Relationship Id="rId6" Type="http://schemas.openxmlformats.org/officeDocument/2006/relationships/image" Target="../media/image51.png"/><Relationship Id="rId7" Type="http://schemas.openxmlformats.org/officeDocument/2006/relationships/image" Target="../media/image48.png"/><Relationship Id="rId8" Type="http://schemas.openxmlformats.org/officeDocument/2006/relationships/image" Target="../media/image5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8.png"/><Relationship Id="rId4" Type="http://schemas.openxmlformats.org/officeDocument/2006/relationships/image" Target="../media/image6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1" Type="http://schemas.openxmlformats.org/officeDocument/2006/relationships/image" Target="../media/image55.png"/><Relationship Id="rId10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ieeexplore.ieee.org/document/7923813/" TargetMode="External"/><Relationship Id="rId4" Type="http://schemas.openxmlformats.org/officeDocument/2006/relationships/hyperlink" Target="http://f1000research.com/" TargetMode="External"/><Relationship Id="rId9" Type="http://schemas.openxmlformats.org/officeDocument/2006/relationships/image" Target="../media/image54.png"/><Relationship Id="rId5" Type="http://schemas.openxmlformats.org/officeDocument/2006/relationships/hyperlink" Target="http://dx.doi.org/10.5256/f1000research.16472.r35600" TargetMode="External"/><Relationship Id="rId6" Type="http://schemas.openxmlformats.org/officeDocument/2006/relationships/hyperlink" Target="https://ieeexplore.ieee.org/xpl/mostRecentIssue.jsp?punumber=8241556" TargetMode="External"/><Relationship Id="rId7" Type="http://schemas.openxmlformats.org/officeDocument/2006/relationships/image" Target="../media/image50.png"/><Relationship Id="rId8" Type="http://schemas.openxmlformats.org/officeDocument/2006/relationships/image" Target="../media/image4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a7E544bl6D5rtW_enMByHrzdwoRCuQ1o/view?usp=sharing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hyperlink" Target="https://docs.google.com/document/d/1Kg_lrKc0KJVCvMw4iyEhrRslIenEjbjKkWbZ1aK5J68/edi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"/>
          <p:cNvSpPr txBox="1"/>
          <p:nvPr>
            <p:ph type="title"/>
          </p:nvPr>
        </p:nvSpPr>
        <p:spPr>
          <a:xfrm>
            <a:off x="1670053" y="3390058"/>
            <a:ext cx="17338676" cy="38884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</a:pPr>
            <a:r>
              <a:rPr lang="en-US"/>
              <a:t>Towards federation of cross-border sensitive data access and processing</a:t>
            </a:r>
            <a:endParaRPr/>
          </a:p>
        </p:txBody>
      </p:sp>
      <p:sp>
        <p:nvSpPr>
          <p:cNvPr id="300" name="Google Shape;300;p1"/>
          <p:cNvSpPr txBox="1"/>
          <p:nvPr/>
        </p:nvSpPr>
        <p:spPr>
          <a:xfrm>
            <a:off x="1771134" y="7926561"/>
            <a:ext cx="17338676" cy="2590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Abdulrahman Azab 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Senior Advisor, Nordic e-Infrastructure Collaboration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Data Science Seminar, University of Tartu</a:t>
            </a:r>
            <a:endParaRPr sz="36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October 6th 2022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62030401ac_0_450"/>
          <p:cNvSpPr txBox="1"/>
          <p:nvPr>
            <p:ph type="ctrTitle"/>
          </p:nvPr>
        </p:nvSpPr>
        <p:spPr>
          <a:xfrm>
            <a:off x="1507808" y="4164193"/>
            <a:ext cx="17088600" cy="28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Federated Access</a:t>
            </a:r>
            <a:endParaRPr/>
          </a:p>
        </p:txBody>
      </p:sp>
      <p:sp>
        <p:nvSpPr>
          <p:cNvPr id="421" name="Google Shape;421;g162030401ac_0_450"/>
          <p:cNvSpPr txBox="1"/>
          <p:nvPr>
            <p:ph idx="1" type="subTitle"/>
          </p:nvPr>
        </p:nvSpPr>
        <p:spPr>
          <a:xfrm>
            <a:off x="3015615" y="7596082"/>
            <a:ext cx="140730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62030401ac_0_723"/>
          <p:cNvSpPr txBox="1"/>
          <p:nvPr>
            <p:ph idx="4294967295" type="title"/>
          </p:nvPr>
        </p:nvSpPr>
        <p:spPr>
          <a:xfrm>
            <a:off x="685439" y="974672"/>
            <a:ext cx="187323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Gill Sans"/>
              <a:buNone/>
            </a:pPr>
            <a:r>
              <a:rPr lang="en-US" sz="6500"/>
              <a:t>Federated access to sensitive data</a:t>
            </a:r>
            <a:endParaRPr/>
          </a:p>
        </p:txBody>
      </p:sp>
      <p:pic>
        <p:nvPicPr>
          <p:cNvPr id="428" name="Google Shape;428;g162030401ac_0_7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5313" y="2447880"/>
            <a:ext cx="12560655" cy="8794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62030401ac_0_829"/>
          <p:cNvSpPr/>
          <p:nvPr/>
        </p:nvSpPr>
        <p:spPr>
          <a:xfrm>
            <a:off x="2" y="2"/>
            <a:ext cx="20199000" cy="255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10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g162030401ac_0_829"/>
          <p:cNvSpPr txBox="1"/>
          <p:nvPr/>
        </p:nvSpPr>
        <p:spPr>
          <a:xfrm>
            <a:off x="1083739" y="319256"/>
            <a:ext cx="17926200" cy="18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0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APi for EINfrastructures (SAPEIN)</a:t>
            </a:r>
            <a:endParaRPr b="1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g162030401ac_0_8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322" y="2572814"/>
            <a:ext cx="11809311" cy="1010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62030401ac_0_445"/>
          <p:cNvSpPr txBox="1"/>
          <p:nvPr>
            <p:ph type="ctrTitle"/>
          </p:nvPr>
        </p:nvSpPr>
        <p:spPr>
          <a:xfrm>
            <a:off x="1507808" y="4164193"/>
            <a:ext cx="17088600" cy="28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Federated compute</a:t>
            </a:r>
            <a:endParaRPr/>
          </a:p>
        </p:txBody>
      </p:sp>
      <p:sp>
        <p:nvSpPr>
          <p:cNvPr id="441" name="Google Shape;441;g162030401ac_0_445"/>
          <p:cNvSpPr txBox="1"/>
          <p:nvPr>
            <p:ph idx="1" type="subTitle"/>
          </p:nvPr>
        </p:nvSpPr>
        <p:spPr>
          <a:xfrm>
            <a:off x="3015615" y="7596082"/>
            <a:ext cx="140730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2"/>
          <p:cNvSpPr/>
          <p:nvPr/>
        </p:nvSpPr>
        <p:spPr>
          <a:xfrm>
            <a:off x="1344861" y="5118249"/>
            <a:ext cx="17414378" cy="74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	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		</a:t>
            </a:r>
            <a:endParaRPr/>
          </a:p>
          <a:p>
            <a:pPr indent="-342900" lvl="0" marL="3429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Orchestration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endParaRPr/>
          </a:p>
          <a:p>
            <a:pPr indent="-342900" lvl="0" marL="3429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	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</a:t>
            </a:r>
            <a:endParaRPr/>
          </a:p>
          <a:p>
            <a:pPr indent="-342900" lvl="0" marL="342900" marR="0" rtl="0" algn="l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	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Layer </a:t>
            </a: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791085" y="5418769"/>
            <a:ext cx="12597635" cy="1051821"/>
          </a:xfrm>
          <a:prstGeom prst="rect">
            <a:avLst/>
          </a:prstGeom>
          <a:solidFill>
            <a:schemeClr val="accent1">
              <a:alpha val="49803"/>
            </a:scheme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Applications, Portals, Environments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2"/>
          <p:cNvSpPr/>
          <p:nvPr/>
        </p:nvSpPr>
        <p:spPr>
          <a:xfrm>
            <a:off x="5791085" y="7071631"/>
            <a:ext cx="12597635" cy="1051821"/>
          </a:xfrm>
          <a:prstGeom prst="rect">
            <a:avLst/>
          </a:prstGeom>
          <a:solidFill>
            <a:srgbClr val="00FFFF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Orchestrators, APIs, Protocols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"/>
          <p:cNvSpPr/>
          <p:nvPr/>
        </p:nvSpPr>
        <p:spPr>
          <a:xfrm>
            <a:off x="5791085" y="8724494"/>
            <a:ext cx="12597635" cy="1051821"/>
          </a:xfrm>
          <a:prstGeom prst="rect">
            <a:avLst/>
          </a:prstGeom>
          <a:solidFill>
            <a:srgbClr val="FFFF00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APIs, Protocols, SDKs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2"/>
          <p:cNvSpPr/>
          <p:nvPr/>
        </p:nvSpPr>
        <p:spPr>
          <a:xfrm>
            <a:off x="5791085" y="10227096"/>
            <a:ext cx="12597635" cy="1051821"/>
          </a:xfrm>
          <a:prstGeom prst="rect">
            <a:avLst/>
          </a:prstGeom>
          <a:solidFill>
            <a:srgbClr val="FF9900">
              <a:alpha val="49803"/>
            </a:srgbClr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Computers, Networks, Devices</a:t>
            </a:r>
            <a:endParaRPr b="0" i="0" sz="3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2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None/>
            </a:pPr>
            <a:r>
              <a:rPr lang="en-US" sz="59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e-Infrastructure</a:t>
            </a:r>
            <a:r>
              <a:rPr b="0" i="0" lang="en-US" sz="5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Federation architecture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0" i="0" lang="en-US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GA4GH Compatible Platform (Functional Architecture)</a:t>
            </a:r>
            <a:endParaRPr/>
          </a:p>
        </p:txBody>
      </p:sp>
      <p:pic>
        <p:nvPicPr>
          <p:cNvPr id="459" name="Google Shape;459;p3"/>
          <p:cNvPicPr preferRelativeResize="0"/>
          <p:nvPr/>
        </p:nvPicPr>
        <p:blipFill rotWithShape="1">
          <a:blip r:embed="rId3">
            <a:alphaModFix/>
          </a:blip>
          <a:srcRect b="0" l="0" r="0" t="14717"/>
          <a:stretch/>
        </p:blipFill>
        <p:spPr>
          <a:xfrm>
            <a:off x="309819" y="3042373"/>
            <a:ext cx="19449106" cy="9348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"/>
          <p:cNvSpPr/>
          <p:nvPr/>
        </p:nvSpPr>
        <p:spPr>
          <a:xfrm>
            <a:off x="5283589" y="4657285"/>
            <a:ext cx="14306236" cy="1279009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127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5" name="Google Shape;465;p4"/>
          <p:cNvGrpSpPr/>
          <p:nvPr/>
        </p:nvGrpSpPr>
        <p:grpSpPr>
          <a:xfrm>
            <a:off x="12472451" y="8345410"/>
            <a:ext cx="3451772" cy="1552027"/>
            <a:chOff x="5523684" y="1747679"/>
            <a:chExt cx="3239322" cy="1454920"/>
          </a:xfrm>
        </p:grpSpPr>
        <p:sp>
          <p:nvSpPr>
            <p:cNvPr id="466" name="Google Shape;466;p4"/>
            <p:cNvSpPr/>
            <p:nvPr/>
          </p:nvSpPr>
          <p:spPr>
            <a:xfrm>
              <a:off x="5887012" y="1905000"/>
              <a:ext cx="2875994" cy="1108364"/>
            </a:xfrm>
            <a:prstGeom prst="roundRect">
              <a:avLst>
                <a:gd fmla="val 13276" name="adj"/>
              </a:avLst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Nd9GcS2rcDGU7fQ7iBdY0R_hFD8ZU6Qq3cSxEbgIluD--yfTHet-bwJ" id="467" name="Google Shape;467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4413" y="2031582"/>
              <a:ext cx="1752600" cy="8540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Nd9GcTZnc1wEyPng5qhlWELPrwfNzt1HQd0AopU03Bo24MNPL1ummLcIQ" id="468" name="Google Shape;468;p4"/>
            <p:cNvPicPr preferRelativeResize="0"/>
            <p:nvPr/>
          </p:nvPicPr>
          <p:blipFill rotWithShape="1">
            <a:blip r:embed="rId4">
              <a:alphaModFix/>
            </a:blip>
            <a:srcRect b="5882" l="11764" r="13724" t="7842"/>
            <a:stretch/>
          </p:blipFill>
          <p:spPr>
            <a:xfrm>
              <a:off x="7820064" y="2031582"/>
              <a:ext cx="821702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4"/>
            <p:cNvSpPr/>
            <p:nvPr/>
          </p:nvSpPr>
          <p:spPr>
            <a:xfrm>
              <a:off x="5901056" y="2072910"/>
              <a:ext cx="1814526" cy="779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770578" y="2274469"/>
              <a:ext cx="955557" cy="34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/>
            </a:p>
          </p:txBody>
        </p:sp>
        <p:sp>
          <p:nvSpPr>
            <p:cNvPr id="471" name="Google Shape;471;p4"/>
            <p:cNvSpPr txBox="1"/>
            <p:nvPr/>
          </p:nvSpPr>
          <p:spPr>
            <a:xfrm rot="-5400000">
              <a:off x="4953881" y="2317482"/>
              <a:ext cx="1454920" cy="31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TSD (NO)</a:t>
              </a:r>
              <a:endParaRPr/>
            </a:p>
          </p:txBody>
        </p:sp>
      </p:grpSp>
      <p:grpSp>
        <p:nvGrpSpPr>
          <p:cNvPr id="472" name="Google Shape;472;p4"/>
          <p:cNvGrpSpPr/>
          <p:nvPr/>
        </p:nvGrpSpPr>
        <p:grpSpPr>
          <a:xfrm>
            <a:off x="8511661" y="7954238"/>
            <a:ext cx="3795418" cy="2271777"/>
            <a:chOff x="5201182" y="1375734"/>
            <a:chExt cx="3561824" cy="2129631"/>
          </a:xfrm>
        </p:grpSpPr>
        <p:sp>
          <p:nvSpPr>
            <p:cNvPr id="473" name="Google Shape;473;p4"/>
            <p:cNvSpPr/>
            <p:nvPr/>
          </p:nvSpPr>
          <p:spPr>
            <a:xfrm>
              <a:off x="5887012" y="1905000"/>
              <a:ext cx="2875994" cy="1108364"/>
            </a:xfrm>
            <a:prstGeom prst="roundRect">
              <a:avLst>
                <a:gd fmla="val 13276" name="adj"/>
              </a:avLst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Nd9GcS2rcDGU7fQ7iBdY0R_hFD8ZU6Qq3cSxEbgIluD--yfTHet-bwJ" id="474" name="Google Shape;47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4413" y="2031582"/>
              <a:ext cx="1752600" cy="8540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Nd9GcTZnc1wEyPng5qhlWELPrwfNzt1HQd0AopU03Bo24MNPL1ummLcIQ" id="475" name="Google Shape;475;p4"/>
            <p:cNvPicPr preferRelativeResize="0"/>
            <p:nvPr/>
          </p:nvPicPr>
          <p:blipFill rotWithShape="1">
            <a:blip r:embed="rId4">
              <a:alphaModFix/>
            </a:blip>
            <a:srcRect b="5882" l="11764" r="13724" t="7842"/>
            <a:stretch/>
          </p:blipFill>
          <p:spPr>
            <a:xfrm>
              <a:off x="7820064" y="2031582"/>
              <a:ext cx="821702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4"/>
            <p:cNvSpPr/>
            <p:nvPr/>
          </p:nvSpPr>
          <p:spPr>
            <a:xfrm>
              <a:off x="6131523" y="2070875"/>
              <a:ext cx="1584058" cy="779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7746033" y="2130141"/>
              <a:ext cx="955559" cy="6058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object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/>
            </a:p>
          </p:txBody>
        </p:sp>
        <p:sp>
          <p:nvSpPr>
            <p:cNvPr id="478" name="Google Shape;478;p4"/>
            <p:cNvSpPr txBox="1"/>
            <p:nvPr/>
          </p:nvSpPr>
          <p:spPr>
            <a:xfrm rot="-5400000">
              <a:off x="4420149" y="2156767"/>
              <a:ext cx="2129631" cy="567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Computerome</a:t>
              </a:r>
              <a:endPara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(DK)</a:t>
              </a:r>
              <a:endParaRPr/>
            </a:p>
          </p:txBody>
        </p:sp>
      </p:grpSp>
      <p:grpSp>
        <p:nvGrpSpPr>
          <p:cNvPr id="479" name="Google Shape;479;p4"/>
          <p:cNvGrpSpPr/>
          <p:nvPr/>
        </p:nvGrpSpPr>
        <p:grpSpPr>
          <a:xfrm>
            <a:off x="4882251" y="8203492"/>
            <a:ext cx="3486143" cy="1773241"/>
            <a:chOff x="5491423" y="1609397"/>
            <a:chExt cx="3271583" cy="1662292"/>
          </a:xfrm>
        </p:grpSpPr>
        <p:sp>
          <p:nvSpPr>
            <p:cNvPr id="480" name="Google Shape;480;p4"/>
            <p:cNvSpPr/>
            <p:nvPr/>
          </p:nvSpPr>
          <p:spPr>
            <a:xfrm>
              <a:off x="5887012" y="1905000"/>
              <a:ext cx="2875994" cy="1108364"/>
            </a:xfrm>
            <a:prstGeom prst="roundRect">
              <a:avLst>
                <a:gd fmla="val 13276" name="adj"/>
              </a:avLst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Nd9GcS2rcDGU7fQ7iBdY0R_hFD8ZU6Qq3cSxEbgIluD--yfTHet-bwJ" id="481" name="Google Shape;481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4413" y="2031582"/>
              <a:ext cx="1752600" cy="8540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Nd9GcTZnc1wEyPng5qhlWELPrwfNzt1HQd0AopU03Bo24MNPL1ummLcIQ" id="482" name="Google Shape;482;p4"/>
            <p:cNvPicPr preferRelativeResize="0"/>
            <p:nvPr/>
          </p:nvPicPr>
          <p:blipFill rotWithShape="1">
            <a:blip r:embed="rId4">
              <a:alphaModFix/>
            </a:blip>
            <a:srcRect b="5882" l="11764" r="13724" t="7842"/>
            <a:stretch/>
          </p:blipFill>
          <p:spPr>
            <a:xfrm>
              <a:off x="7820064" y="2031582"/>
              <a:ext cx="821702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4"/>
            <p:cNvSpPr/>
            <p:nvPr/>
          </p:nvSpPr>
          <p:spPr>
            <a:xfrm>
              <a:off x="6131523" y="2070874"/>
              <a:ext cx="1584057" cy="779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7770576" y="2274469"/>
              <a:ext cx="955559" cy="3462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/>
            </a:p>
          </p:txBody>
        </p:sp>
        <p:sp>
          <p:nvSpPr>
            <p:cNvPr id="485" name="Google Shape;485;p4"/>
            <p:cNvSpPr txBox="1"/>
            <p:nvPr/>
          </p:nvSpPr>
          <p:spPr>
            <a:xfrm rot="-5400000">
              <a:off x="4817934" y="2282886"/>
              <a:ext cx="1662292" cy="3153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ePouta (FI)</a:t>
              </a:r>
              <a:endParaRPr/>
            </a:p>
          </p:txBody>
        </p:sp>
      </p:grpSp>
      <p:cxnSp>
        <p:nvCxnSpPr>
          <p:cNvPr id="486" name="Google Shape;486;p4"/>
          <p:cNvCxnSpPr>
            <a:stCxn id="474" idx="2"/>
            <a:endCxn id="487" idx="3"/>
          </p:cNvCxnSpPr>
          <p:nvPr/>
        </p:nvCxnSpPr>
        <p:spPr>
          <a:xfrm rot="5400000">
            <a:off x="8751102" y="9531792"/>
            <a:ext cx="1538400" cy="16047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cxnSp>
        <p:nvCxnSpPr>
          <p:cNvPr id="488" name="Google Shape;488;p4"/>
          <p:cNvCxnSpPr>
            <a:stCxn id="467" idx="2"/>
            <a:endCxn id="487" idx="3"/>
          </p:cNvCxnSpPr>
          <p:nvPr/>
        </p:nvCxnSpPr>
        <p:spPr>
          <a:xfrm rot="5400000">
            <a:off x="10556842" y="7720491"/>
            <a:ext cx="1544100" cy="52218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pic>
        <p:nvPicPr>
          <p:cNvPr id="489" name="Google Shape;4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35322" y="3288576"/>
            <a:ext cx="986743" cy="91782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"/>
          <p:cNvSpPr txBox="1"/>
          <p:nvPr/>
        </p:nvSpPr>
        <p:spPr>
          <a:xfrm>
            <a:off x="10467762" y="2024603"/>
            <a:ext cx="21018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Portals/clients</a:t>
            </a:r>
            <a:endParaRPr/>
          </a:p>
        </p:txBody>
      </p:sp>
      <p:cxnSp>
        <p:nvCxnSpPr>
          <p:cNvPr id="491" name="Google Shape;491;p4"/>
          <p:cNvCxnSpPr>
            <a:stCxn id="492" idx="2"/>
            <a:endCxn id="480" idx="0"/>
          </p:cNvCxnSpPr>
          <p:nvPr/>
        </p:nvCxnSpPr>
        <p:spPr>
          <a:xfrm>
            <a:off x="6836084" y="5684865"/>
            <a:ext cx="0" cy="28341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93" name="Google Shape;493;p4"/>
          <p:cNvSpPr txBox="1"/>
          <p:nvPr/>
        </p:nvSpPr>
        <p:spPr>
          <a:xfrm>
            <a:off x="8978819" y="11066664"/>
            <a:ext cx="13683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 mobility</a:t>
            </a:r>
            <a:endParaRPr/>
          </a:p>
        </p:txBody>
      </p:sp>
      <p:sp>
        <p:nvSpPr>
          <p:cNvPr id="492" name="Google Shape;492;p4"/>
          <p:cNvSpPr/>
          <p:nvPr/>
        </p:nvSpPr>
        <p:spPr>
          <a:xfrm>
            <a:off x="6016307" y="4992508"/>
            <a:ext cx="1639554" cy="69235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Broker</a:t>
            </a:r>
            <a:endParaRPr/>
          </a:p>
        </p:txBody>
      </p:sp>
      <p:cxnSp>
        <p:nvCxnSpPr>
          <p:cNvPr id="494" name="Google Shape;494;p4"/>
          <p:cNvCxnSpPr>
            <a:stCxn id="495" idx="2"/>
            <a:endCxn id="473" idx="0"/>
          </p:cNvCxnSpPr>
          <p:nvPr/>
        </p:nvCxnSpPr>
        <p:spPr>
          <a:xfrm flipH="1">
            <a:off x="10774825" y="5684865"/>
            <a:ext cx="14100" cy="28341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95" name="Google Shape;495;p4"/>
          <p:cNvSpPr/>
          <p:nvPr/>
        </p:nvSpPr>
        <p:spPr>
          <a:xfrm>
            <a:off x="9969148" y="4992508"/>
            <a:ext cx="1639554" cy="69235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Broker</a:t>
            </a:r>
            <a:endParaRPr/>
          </a:p>
        </p:txBody>
      </p:sp>
      <p:cxnSp>
        <p:nvCxnSpPr>
          <p:cNvPr id="496" name="Google Shape;496;p4"/>
          <p:cNvCxnSpPr>
            <a:stCxn id="497" idx="2"/>
            <a:endCxn id="466" idx="0"/>
          </p:cNvCxnSpPr>
          <p:nvPr/>
        </p:nvCxnSpPr>
        <p:spPr>
          <a:xfrm>
            <a:off x="14382197" y="5660274"/>
            <a:ext cx="9600" cy="28530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497" name="Google Shape;497;p4"/>
          <p:cNvSpPr/>
          <p:nvPr/>
        </p:nvSpPr>
        <p:spPr>
          <a:xfrm>
            <a:off x="13562420" y="4967917"/>
            <a:ext cx="1639554" cy="69235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Broker</a:t>
            </a:r>
            <a:endParaRPr/>
          </a:p>
        </p:txBody>
      </p:sp>
      <p:cxnSp>
        <p:nvCxnSpPr>
          <p:cNvPr id="498" name="Google Shape;498;p4"/>
          <p:cNvCxnSpPr>
            <a:stCxn id="492" idx="3"/>
            <a:endCxn id="495" idx="1"/>
          </p:cNvCxnSpPr>
          <p:nvPr/>
        </p:nvCxnSpPr>
        <p:spPr>
          <a:xfrm>
            <a:off x="7655861" y="5338687"/>
            <a:ext cx="2313300" cy="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0070C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499" name="Google Shape;499;p4"/>
          <p:cNvCxnSpPr>
            <a:stCxn id="495" idx="3"/>
            <a:endCxn id="497" idx="1"/>
          </p:cNvCxnSpPr>
          <p:nvPr/>
        </p:nvCxnSpPr>
        <p:spPr>
          <a:xfrm flipH="1" rot="10800000">
            <a:off x="11608702" y="5314087"/>
            <a:ext cx="1953600" cy="246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0070C0"/>
            </a:solidFill>
            <a:prstDash val="solid"/>
            <a:round/>
            <a:headEnd len="med" w="med" type="stealth"/>
            <a:tailEnd len="med" w="med" type="stealth"/>
          </a:ln>
        </p:spPr>
      </p:cxnSp>
      <p:grpSp>
        <p:nvGrpSpPr>
          <p:cNvPr id="500" name="Google Shape;500;p4"/>
          <p:cNvGrpSpPr/>
          <p:nvPr/>
        </p:nvGrpSpPr>
        <p:grpSpPr>
          <a:xfrm>
            <a:off x="1843139" y="10463814"/>
            <a:ext cx="6874943" cy="1279171"/>
            <a:chOff x="-486500" y="4192912"/>
            <a:chExt cx="3483203" cy="660617"/>
          </a:xfrm>
        </p:grpSpPr>
        <p:grpSp>
          <p:nvGrpSpPr>
            <p:cNvPr id="501" name="Google Shape;501;p4"/>
            <p:cNvGrpSpPr/>
            <p:nvPr/>
          </p:nvGrpSpPr>
          <p:grpSpPr>
            <a:xfrm>
              <a:off x="-486500" y="4192912"/>
              <a:ext cx="3483203" cy="660617"/>
              <a:chOff x="-13022572" y="254000"/>
              <a:chExt cx="20781117" cy="4294911"/>
            </a:xfrm>
          </p:grpSpPr>
          <p:sp>
            <p:nvSpPr>
              <p:cNvPr id="487" name="Google Shape;487;p4"/>
              <p:cNvSpPr/>
              <p:nvPr/>
            </p:nvSpPr>
            <p:spPr>
              <a:xfrm>
                <a:off x="-2623004" y="254000"/>
                <a:ext cx="10381549" cy="4294911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None/>
                </a:pPr>
                <a:r>
                  <a:t/>
                </a:r>
                <a:endParaRPr b="0" i="0" sz="2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02" name="Google Shape;502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212273" y="345209"/>
                <a:ext cx="5829300" cy="33147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03" name="Google Shape;503;p4"/>
              <p:cNvSpPr txBox="1"/>
              <p:nvPr/>
            </p:nvSpPr>
            <p:spPr>
              <a:xfrm>
                <a:off x="-13022572" y="1634399"/>
                <a:ext cx="9909915" cy="15500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TRS: Container Repo</a:t>
                </a:r>
                <a:endParaRPr/>
              </a:p>
            </p:txBody>
          </p:sp>
        </p:grpSp>
        <p:pic>
          <p:nvPicPr>
            <p:cNvPr id="504" name="Google Shape;504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368769" y="4244402"/>
              <a:ext cx="561291" cy="561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621442" y="4563456"/>
              <a:ext cx="276376" cy="262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6" name="Google Shape;506;p4"/>
          <p:cNvSpPr txBox="1"/>
          <p:nvPr/>
        </p:nvSpPr>
        <p:spPr>
          <a:xfrm>
            <a:off x="2131171" y="5116279"/>
            <a:ext cx="30075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Orchestration layer</a:t>
            </a:r>
            <a:endParaRPr/>
          </a:p>
        </p:txBody>
      </p:sp>
      <p:pic>
        <p:nvPicPr>
          <p:cNvPr id="507" name="Google Shape;507;p4"/>
          <p:cNvPicPr preferRelativeResize="0"/>
          <p:nvPr/>
        </p:nvPicPr>
        <p:blipFill rotWithShape="1">
          <a:blip r:embed="rId9">
            <a:alphaModFix/>
          </a:blip>
          <a:srcRect b="0" l="7867" r="16851" t="0"/>
          <a:stretch/>
        </p:blipFill>
        <p:spPr>
          <a:xfrm>
            <a:off x="9240613" y="2916550"/>
            <a:ext cx="1306086" cy="12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99474" y="2894973"/>
            <a:ext cx="1306086" cy="1281327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"/>
          <p:cNvSpPr/>
          <p:nvPr/>
        </p:nvSpPr>
        <p:spPr>
          <a:xfrm>
            <a:off x="9156072" y="2048340"/>
            <a:ext cx="4905260" cy="2266427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0" name="Google Shape;510;p4"/>
          <p:cNvCxnSpPr>
            <a:stCxn id="481" idx="2"/>
          </p:cNvCxnSpPr>
          <p:nvPr/>
        </p:nvCxnSpPr>
        <p:spPr>
          <a:xfrm>
            <a:off x="6383966" y="9564935"/>
            <a:ext cx="0" cy="9261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511" name="Google Shape;511;p4"/>
          <p:cNvSpPr/>
          <p:nvPr/>
        </p:nvSpPr>
        <p:spPr>
          <a:xfrm>
            <a:off x="2" y="2"/>
            <a:ext cx="20198961" cy="1745089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4"/>
          <p:cNvSpPr txBox="1"/>
          <p:nvPr/>
        </p:nvSpPr>
        <p:spPr>
          <a:xfrm>
            <a:off x="1083739" y="5681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None/>
            </a:pPr>
            <a:r>
              <a:rPr b="0" i="0" lang="en-US" sz="5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Nordic sensitive data e-Infrastructure federation – GA4GH compliant </a:t>
            </a:r>
            <a:endParaRPr/>
          </a:p>
        </p:txBody>
      </p:sp>
      <p:grpSp>
        <p:nvGrpSpPr>
          <p:cNvPr id="513" name="Google Shape;513;p4"/>
          <p:cNvGrpSpPr/>
          <p:nvPr/>
        </p:nvGrpSpPr>
        <p:grpSpPr>
          <a:xfrm>
            <a:off x="16114507" y="8189789"/>
            <a:ext cx="3514607" cy="1895071"/>
            <a:chOff x="5464717" y="1586891"/>
            <a:chExt cx="3298289" cy="1776499"/>
          </a:xfrm>
        </p:grpSpPr>
        <p:sp>
          <p:nvSpPr>
            <p:cNvPr id="514" name="Google Shape;514;p4"/>
            <p:cNvSpPr/>
            <p:nvPr/>
          </p:nvSpPr>
          <p:spPr>
            <a:xfrm>
              <a:off x="5887012" y="1905000"/>
              <a:ext cx="2875994" cy="1108364"/>
            </a:xfrm>
            <a:prstGeom prst="roundRect">
              <a:avLst>
                <a:gd fmla="val 13276" name="adj"/>
              </a:avLst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Nd9GcS2rcDGU7fQ7iBdY0R_hFD8ZU6Qq3cSxEbgIluD--yfTHet-bwJ" id="515" name="Google Shape;51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24413" y="2031582"/>
              <a:ext cx="1752600" cy="854075"/>
            </a:xfrm>
            <a:prstGeom prst="rect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descr="ANd9GcTZnc1wEyPng5qhlWELPrwfNzt1HQd0AopU03Bo24MNPL1ummLcIQ" id="516" name="Google Shape;516;p4"/>
            <p:cNvPicPr preferRelativeResize="0"/>
            <p:nvPr/>
          </p:nvPicPr>
          <p:blipFill rotWithShape="1">
            <a:blip r:embed="rId4">
              <a:alphaModFix/>
            </a:blip>
            <a:srcRect b="5882" l="11764" r="13724" t="7842"/>
            <a:stretch/>
          </p:blipFill>
          <p:spPr>
            <a:xfrm>
              <a:off x="7820064" y="2031582"/>
              <a:ext cx="821702" cy="838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7" name="Google Shape;517;p4"/>
            <p:cNvSpPr/>
            <p:nvPr/>
          </p:nvSpPr>
          <p:spPr>
            <a:xfrm>
              <a:off x="5901056" y="2072910"/>
              <a:ext cx="1814526" cy="779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770578" y="2274469"/>
              <a:ext cx="955557" cy="3462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storage</a:t>
              </a:r>
              <a:endParaRPr/>
            </a:p>
          </p:txBody>
        </p:sp>
        <p:sp>
          <p:nvSpPr>
            <p:cNvPr id="519" name="Google Shape;519;p4"/>
            <p:cNvSpPr txBox="1"/>
            <p:nvPr/>
          </p:nvSpPr>
          <p:spPr>
            <a:xfrm rot="-5400000">
              <a:off x="4793092" y="2258515"/>
              <a:ext cx="1776499" cy="433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Bianca (SE)</a:t>
              </a:r>
              <a:endParaRPr/>
            </a:p>
          </p:txBody>
        </p:sp>
      </p:grpSp>
      <p:cxnSp>
        <p:nvCxnSpPr>
          <p:cNvPr id="520" name="Google Shape;520;p4"/>
          <p:cNvCxnSpPr>
            <a:stCxn id="521" idx="2"/>
            <a:endCxn id="514" idx="0"/>
          </p:cNvCxnSpPr>
          <p:nvPr/>
        </p:nvCxnSpPr>
        <p:spPr>
          <a:xfrm>
            <a:off x="18072628" y="5617824"/>
            <a:ext cx="24300" cy="2911200"/>
          </a:xfrm>
          <a:prstGeom prst="straightConnector1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521" name="Google Shape;521;p4"/>
          <p:cNvSpPr/>
          <p:nvPr/>
        </p:nvSpPr>
        <p:spPr>
          <a:xfrm>
            <a:off x="17252851" y="4925467"/>
            <a:ext cx="1639554" cy="692357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Broker</a:t>
            </a:r>
            <a:endParaRPr/>
          </a:p>
        </p:txBody>
      </p:sp>
      <p:cxnSp>
        <p:nvCxnSpPr>
          <p:cNvPr id="522" name="Google Shape;522;p4"/>
          <p:cNvCxnSpPr>
            <a:stCxn id="497" idx="3"/>
            <a:endCxn id="521" idx="1"/>
          </p:cNvCxnSpPr>
          <p:nvPr/>
        </p:nvCxnSpPr>
        <p:spPr>
          <a:xfrm flipH="1" rot="10800000">
            <a:off x="15201974" y="5271796"/>
            <a:ext cx="2050800" cy="423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0070C0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523" name="Google Shape;523;p4"/>
          <p:cNvCxnSpPr>
            <a:stCxn id="514" idx="2"/>
            <a:endCxn id="487" idx="3"/>
          </p:cNvCxnSpPr>
          <p:nvPr/>
        </p:nvCxnSpPr>
        <p:spPr>
          <a:xfrm rot="5400000">
            <a:off x="12711507" y="5718172"/>
            <a:ext cx="1392000" cy="9378600"/>
          </a:xfrm>
          <a:prstGeom prst="bentConnector2">
            <a:avLst/>
          </a:prstGeom>
          <a:solidFill>
            <a:schemeClr val="accent1"/>
          </a:solidFill>
          <a:ln cap="flat" cmpd="sng" w="28575">
            <a:solidFill>
              <a:schemeClr val="dk1"/>
            </a:solidFill>
            <a:prstDash val="solid"/>
            <a:round/>
            <a:headEnd len="med" w="med" type="stealth"/>
            <a:tailEnd len="sm" w="sm" type="none"/>
          </a:ln>
        </p:spPr>
      </p:cxnSp>
      <p:sp>
        <p:nvSpPr>
          <p:cNvPr id="524" name="Google Shape;524;p4"/>
          <p:cNvSpPr/>
          <p:nvPr/>
        </p:nvSpPr>
        <p:spPr>
          <a:xfrm>
            <a:off x="5256687" y="7209179"/>
            <a:ext cx="14228412" cy="74505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DRS: dCache/RDSDS</a:t>
            </a:r>
            <a:endParaRPr/>
          </a:p>
        </p:txBody>
      </p:sp>
      <p:sp>
        <p:nvSpPr>
          <p:cNvPr id="525" name="Google Shape;525;p4"/>
          <p:cNvSpPr txBox="1"/>
          <p:nvPr/>
        </p:nvSpPr>
        <p:spPr>
          <a:xfrm>
            <a:off x="2282031" y="7361324"/>
            <a:ext cx="28376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management</a:t>
            </a:r>
            <a:endParaRPr/>
          </a:p>
        </p:txBody>
      </p:sp>
      <p:sp>
        <p:nvSpPr>
          <p:cNvPr id="526" name="Google Shape;526;p4"/>
          <p:cNvSpPr txBox="1"/>
          <p:nvPr/>
        </p:nvSpPr>
        <p:spPr>
          <a:xfrm rot="-5400000">
            <a:off x="88243" y="6775857"/>
            <a:ext cx="2393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layer</a:t>
            </a:r>
            <a:endParaRPr/>
          </a:p>
        </p:txBody>
      </p:sp>
      <p:sp>
        <p:nvSpPr>
          <p:cNvPr id="527" name="Google Shape;527;p4"/>
          <p:cNvSpPr txBox="1"/>
          <p:nvPr/>
        </p:nvSpPr>
        <p:spPr>
          <a:xfrm>
            <a:off x="2847781" y="8758998"/>
            <a:ext cx="19127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Fabric layer</a:t>
            </a:r>
            <a:endParaRPr/>
          </a:p>
        </p:txBody>
      </p:sp>
      <p:sp>
        <p:nvSpPr>
          <p:cNvPr id="528" name="Google Shape;528;p4"/>
          <p:cNvSpPr txBox="1"/>
          <p:nvPr/>
        </p:nvSpPr>
        <p:spPr>
          <a:xfrm>
            <a:off x="2203346" y="2596877"/>
            <a:ext cx="26629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layer</a:t>
            </a:r>
            <a:endParaRPr/>
          </a:p>
        </p:txBody>
      </p:sp>
      <p:sp>
        <p:nvSpPr>
          <p:cNvPr id="529" name="Google Shape;529;p4"/>
          <p:cNvSpPr/>
          <p:nvPr/>
        </p:nvSpPr>
        <p:spPr>
          <a:xfrm>
            <a:off x="5271511" y="6281965"/>
            <a:ext cx="14228412" cy="745058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WES/TES: Secure APi for EINfrastructures (SAPEIN)</a:t>
            </a:r>
            <a:endParaRPr/>
          </a:p>
        </p:txBody>
      </p:sp>
      <p:sp>
        <p:nvSpPr>
          <p:cNvPr id="530" name="Google Shape;530;p4"/>
          <p:cNvSpPr txBox="1"/>
          <p:nvPr/>
        </p:nvSpPr>
        <p:spPr>
          <a:xfrm>
            <a:off x="1699123" y="6303351"/>
            <a:ext cx="356463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5"/>
          <p:cNvSpPr/>
          <p:nvPr/>
        </p:nvSpPr>
        <p:spPr>
          <a:xfrm>
            <a:off x="6661282" y="6918225"/>
            <a:ext cx="3411246" cy="667249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SEQUENCING EQUIPMENT</a:t>
            </a:r>
            <a:endParaRPr b="1" sz="164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5"/>
          <p:cNvSpPr/>
          <p:nvPr/>
        </p:nvSpPr>
        <p:spPr>
          <a:xfrm>
            <a:off x="6527128" y="7057095"/>
            <a:ext cx="3411246" cy="667249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SEQUENCING EQUIPMENT</a:t>
            </a:r>
            <a:endParaRPr b="1" sz="164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" name="Google Shape;538;p5"/>
          <p:cNvCxnSpPr/>
          <p:nvPr/>
        </p:nvCxnSpPr>
        <p:spPr>
          <a:xfrm rot="10800000">
            <a:off x="12698736" y="7877367"/>
            <a:ext cx="958488" cy="1206243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</p:cxnSp>
      <p:graphicFrame>
        <p:nvGraphicFramePr>
          <p:cNvPr id="539" name="Google Shape;539;p5"/>
          <p:cNvGraphicFramePr/>
          <p:nvPr/>
        </p:nvGraphicFramePr>
        <p:xfrm>
          <a:off x="3699889" y="92649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{1C6AA569-5D58-46E7-B065-452EB30F5D1D}</a:tableStyleId>
              </a:tblPr>
              <a:tblGrid>
                <a:gridCol w="1331725"/>
              </a:tblGrid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Etc.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Pipeline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5F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Data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 applica.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AD software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Virtual CPU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0" name="Google Shape;540;p5"/>
          <p:cNvGraphicFramePr/>
          <p:nvPr/>
        </p:nvGraphicFramePr>
        <p:xfrm>
          <a:off x="3592990" y="93596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{1C6AA569-5D58-46E7-B065-452EB30F5D1D}</a:tableStyleId>
              </a:tblPr>
              <a:tblGrid>
                <a:gridCol w="1331725"/>
              </a:tblGrid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Etc.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Pipeline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5F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Data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 applica.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AD software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Virtual CPU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1" name="Google Shape;541;p5"/>
          <p:cNvGraphicFramePr/>
          <p:nvPr/>
        </p:nvGraphicFramePr>
        <p:xfrm>
          <a:off x="3485295" y="94673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{1C6AA569-5D58-46E7-B065-452EB30F5D1D}</a:tableStyleId>
              </a:tblPr>
              <a:tblGrid>
                <a:gridCol w="1331725"/>
              </a:tblGrid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Etc.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Pipeline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E5F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Data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51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Specific applica.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AD software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67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b="0" lang="en-US" sz="800" u="none" cap="none" strike="noStrike"/>
                        <a:t>Virtual CPU</a:t>
                      </a:r>
                      <a:endParaRPr b="0" sz="800" u="none" cap="none" strike="noStrike"/>
                    </a:p>
                  </a:txBody>
                  <a:tcPr marT="0" marB="0" marR="0" marL="0" anchor="ctr">
                    <a:lnL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59595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E4F3"/>
                    </a:solidFill>
                  </a:tcPr>
                </a:tc>
              </a:tr>
            </a:tbl>
          </a:graphicData>
        </a:graphic>
      </p:graphicFrame>
      <p:sp>
        <p:nvSpPr>
          <p:cNvPr id="542" name="Google Shape;542;p5"/>
          <p:cNvSpPr txBox="1"/>
          <p:nvPr/>
        </p:nvSpPr>
        <p:spPr>
          <a:xfrm>
            <a:off x="3248725" y="4420422"/>
            <a:ext cx="4541742" cy="298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TASKS AND RESPONSIBILITIES</a:t>
            </a:r>
            <a:endParaRPr b="1" sz="164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5"/>
          <p:cNvSpPr/>
          <p:nvPr/>
        </p:nvSpPr>
        <p:spPr>
          <a:xfrm>
            <a:off x="3124590" y="3794673"/>
            <a:ext cx="13895887" cy="786169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53825" lIns="107675" spcFirstLastPara="1" rIns="107675" wrap="square" tIns="53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5"/>
          <p:cNvSpPr/>
          <p:nvPr/>
        </p:nvSpPr>
        <p:spPr>
          <a:xfrm>
            <a:off x="3124585" y="3794674"/>
            <a:ext cx="13895887" cy="5364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3825" lIns="107675" spcFirstLastPara="1" rIns="107675" wrap="square" tIns="53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4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overall objective for the shared national infrastructure </a:t>
            </a:r>
            <a:endParaRPr/>
          </a:p>
        </p:txBody>
      </p:sp>
      <p:sp>
        <p:nvSpPr>
          <p:cNvPr id="545" name="Google Shape;545;p5"/>
          <p:cNvSpPr txBox="1"/>
          <p:nvPr/>
        </p:nvSpPr>
        <p:spPr>
          <a:xfrm>
            <a:off x="3688829" y="5294372"/>
            <a:ext cx="8227829" cy="7981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6" name="Google Shape;546;p5"/>
          <p:cNvGrpSpPr/>
          <p:nvPr/>
        </p:nvGrpSpPr>
        <p:grpSpPr>
          <a:xfrm>
            <a:off x="12627461" y="4742087"/>
            <a:ext cx="3986728" cy="3037282"/>
            <a:chOff x="12627461" y="4742087"/>
            <a:chExt cx="3986728" cy="3037282"/>
          </a:xfrm>
        </p:grpSpPr>
        <p:pic>
          <p:nvPicPr>
            <p:cNvPr descr="Billedresultat for lock" id="547" name="Google Shape;547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184971" y="5414804"/>
              <a:ext cx="274201" cy="2313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illedresultat for lock" id="548" name="Google Shape;54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177317" y="5461654"/>
              <a:ext cx="274201" cy="231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9" name="Google Shape;549;p5"/>
            <p:cNvSpPr/>
            <p:nvPr/>
          </p:nvSpPr>
          <p:spPr>
            <a:xfrm>
              <a:off x="12714151" y="4929389"/>
              <a:ext cx="1780255" cy="808469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9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Raw data</a:t>
              </a:r>
              <a:endParaRPr sz="149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4698135" y="4929389"/>
              <a:ext cx="1780255" cy="808469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9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Patient and variant database</a:t>
              </a:r>
              <a:endParaRPr sz="149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2698735" y="6742777"/>
              <a:ext cx="1780255" cy="808469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9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Pipeline archive</a:t>
              </a:r>
              <a:endParaRPr sz="149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4727255" y="6742777"/>
              <a:ext cx="1780255" cy="808469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9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Database for interpretation</a:t>
              </a: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3715577" y="5836083"/>
              <a:ext cx="1780255" cy="808469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9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Metadata</a:t>
              </a: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12627461" y="4742087"/>
              <a:ext cx="3986728" cy="3037282"/>
            </a:xfrm>
            <a:prstGeom prst="rect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69975" lIns="134600" spcFirstLastPara="1" rIns="134600" wrap="square" tIns="699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Billedresultat for lock" id="555" name="Google Shape;55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5179378" y="6364233"/>
              <a:ext cx="274201" cy="231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6" name="Google Shape;556;p5"/>
          <p:cNvSpPr/>
          <p:nvPr/>
        </p:nvSpPr>
        <p:spPr>
          <a:xfrm>
            <a:off x="12755544" y="5989836"/>
            <a:ext cx="450062" cy="45226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9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2693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"/>
          <p:cNvSpPr/>
          <p:nvPr/>
        </p:nvSpPr>
        <p:spPr>
          <a:xfrm>
            <a:off x="3235031" y="4855429"/>
            <a:ext cx="355349" cy="354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58" name="Google Shape;558;p5"/>
          <p:cNvSpPr/>
          <p:nvPr/>
        </p:nvSpPr>
        <p:spPr>
          <a:xfrm>
            <a:off x="3235031" y="5354234"/>
            <a:ext cx="355349" cy="354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49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5"/>
          <p:cNvSpPr/>
          <p:nvPr/>
        </p:nvSpPr>
        <p:spPr>
          <a:xfrm>
            <a:off x="3235031" y="5853890"/>
            <a:ext cx="355349" cy="354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49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5"/>
          <p:cNvSpPr/>
          <p:nvPr/>
        </p:nvSpPr>
        <p:spPr>
          <a:xfrm>
            <a:off x="3235031" y="6353547"/>
            <a:ext cx="355349" cy="3540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49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"/>
          <p:cNvSpPr txBox="1"/>
          <p:nvPr/>
        </p:nvSpPr>
        <p:spPr>
          <a:xfrm>
            <a:off x="3683368" y="4827828"/>
            <a:ext cx="7507152" cy="4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repositories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Content, quality, development of the National Genome Database</a:t>
            </a:r>
            <a:endParaRPr/>
          </a:p>
        </p:txBody>
      </p:sp>
      <p:sp>
        <p:nvSpPr>
          <p:cNvPr id="562" name="Google Shape;562;p5"/>
          <p:cNvSpPr txBox="1"/>
          <p:nvPr/>
        </p:nvSpPr>
        <p:spPr>
          <a:xfrm>
            <a:off x="3683368" y="5327484"/>
            <a:ext cx="7507152" cy="4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Completion of analyses</a:t>
            </a:r>
            <a:endParaRPr/>
          </a:p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and maintenance of analysis environment </a:t>
            </a:r>
            <a:endParaRPr/>
          </a:p>
        </p:txBody>
      </p:sp>
      <p:sp>
        <p:nvSpPr>
          <p:cNvPr id="563" name="Google Shape;563;p5"/>
          <p:cNvSpPr txBox="1"/>
          <p:nvPr/>
        </p:nvSpPr>
        <p:spPr>
          <a:xfrm>
            <a:off x="3683368" y="5827141"/>
            <a:ext cx="7507152" cy="4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national secure cloud infrastructure</a:t>
            </a:r>
            <a:endParaRPr/>
          </a:p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Establishment of the secure cloud infrastructure for interconnecting HPC-facilities</a:t>
            </a:r>
            <a:endParaRPr/>
          </a:p>
        </p:txBody>
      </p:sp>
      <p:sp>
        <p:nvSpPr>
          <p:cNvPr id="564" name="Google Shape;564;p5"/>
          <p:cNvSpPr txBox="1"/>
          <p:nvPr/>
        </p:nvSpPr>
        <p:spPr>
          <a:xfrm>
            <a:off x="3683367" y="6326797"/>
            <a:ext cx="8233290" cy="483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infrastructure central repositories</a:t>
            </a:r>
            <a:endParaRPr b="1" sz="15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6902" lvl="0" marL="376902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Software development and technical infrastructure for the National Genome Database</a:t>
            </a:r>
            <a:endParaRPr/>
          </a:p>
        </p:txBody>
      </p:sp>
      <p:sp>
        <p:nvSpPr>
          <p:cNvPr id="565" name="Google Shape;565;p5"/>
          <p:cNvSpPr/>
          <p:nvPr/>
        </p:nvSpPr>
        <p:spPr>
          <a:xfrm>
            <a:off x="6392975" y="7195964"/>
            <a:ext cx="3411246" cy="667249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SEQUENCING EQUIPMENT</a:t>
            </a:r>
            <a:endParaRPr b="1" sz="164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6" name="Google Shape;566;p5"/>
          <p:cNvCxnSpPr>
            <a:stCxn id="565" idx="2"/>
            <a:endCxn id="567" idx="0"/>
          </p:cNvCxnSpPr>
          <p:nvPr/>
        </p:nvCxnSpPr>
        <p:spPr>
          <a:xfrm flipH="1" rot="-5400000">
            <a:off x="9308498" y="6653313"/>
            <a:ext cx="340200" cy="2760000"/>
          </a:xfrm>
          <a:prstGeom prst="curvedConnector3">
            <a:avLst>
              <a:gd fmla="val 50013" name="adj1"/>
            </a:avLst>
          </a:prstGeom>
          <a:noFill/>
          <a:ln cap="flat" cmpd="sng" w="19050">
            <a:solidFill>
              <a:srgbClr val="77C0D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68" name="Google Shape;568;p5"/>
          <p:cNvSpPr/>
          <p:nvPr/>
        </p:nvSpPr>
        <p:spPr>
          <a:xfrm>
            <a:off x="13635047" y="9090809"/>
            <a:ext cx="2309792" cy="2487467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platform</a:t>
            </a:r>
            <a:endParaRPr b="1" sz="1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9" name="Google Shape;569;p5"/>
          <p:cNvCxnSpPr/>
          <p:nvPr/>
        </p:nvCxnSpPr>
        <p:spPr>
          <a:xfrm>
            <a:off x="13650227" y="10884612"/>
            <a:ext cx="2294611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0" name="Google Shape;570;p5"/>
          <p:cNvCxnSpPr/>
          <p:nvPr/>
        </p:nvCxnSpPr>
        <p:spPr>
          <a:xfrm>
            <a:off x="13650227" y="9628953"/>
            <a:ext cx="2294611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1" name="Google Shape;571;p5"/>
          <p:cNvSpPr/>
          <p:nvPr/>
        </p:nvSpPr>
        <p:spPr>
          <a:xfrm>
            <a:off x="11074136" y="9090810"/>
            <a:ext cx="2310908" cy="2485912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 N</a:t>
            </a:r>
            <a:endParaRPr/>
          </a:p>
        </p:txBody>
      </p:sp>
      <p:sp>
        <p:nvSpPr>
          <p:cNvPr id="572" name="Google Shape;572;p5"/>
          <p:cNvSpPr/>
          <p:nvPr/>
        </p:nvSpPr>
        <p:spPr>
          <a:xfrm>
            <a:off x="11286364" y="10932879"/>
            <a:ext cx="1892313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5"/>
          <p:cNvSpPr/>
          <p:nvPr/>
        </p:nvSpPr>
        <p:spPr>
          <a:xfrm>
            <a:off x="11292867" y="10355343"/>
            <a:ext cx="386940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"/>
          <p:cNvSpPr/>
          <p:nvPr/>
        </p:nvSpPr>
        <p:spPr>
          <a:xfrm>
            <a:off x="11770705" y="10355343"/>
            <a:ext cx="386940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"/>
          <p:cNvSpPr/>
          <p:nvPr/>
        </p:nvSpPr>
        <p:spPr>
          <a:xfrm>
            <a:off x="12794817" y="10355343"/>
            <a:ext cx="386940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"/>
          <p:cNvSpPr/>
          <p:nvPr/>
        </p:nvSpPr>
        <p:spPr>
          <a:xfrm>
            <a:off x="11673889" y="10431819"/>
            <a:ext cx="1621192" cy="27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sz="1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"/>
          <p:cNvSpPr/>
          <p:nvPr/>
        </p:nvSpPr>
        <p:spPr>
          <a:xfrm>
            <a:off x="12585346" y="11019954"/>
            <a:ext cx="507249" cy="375559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"/>
          <p:cNvSpPr/>
          <p:nvPr/>
        </p:nvSpPr>
        <p:spPr>
          <a:xfrm>
            <a:off x="11364535" y="10674970"/>
            <a:ext cx="240167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11371780" y="10497205"/>
            <a:ext cx="225681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"/>
          <p:cNvSpPr/>
          <p:nvPr/>
        </p:nvSpPr>
        <p:spPr>
          <a:xfrm>
            <a:off x="11371778" y="10447967"/>
            <a:ext cx="225681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"/>
          <p:cNvSpPr/>
          <p:nvPr/>
        </p:nvSpPr>
        <p:spPr>
          <a:xfrm>
            <a:off x="11842374" y="10674970"/>
            <a:ext cx="240167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"/>
          <p:cNvSpPr/>
          <p:nvPr/>
        </p:nvSpPr>
        <p:spPr>
          <a:xfrm>
            <a:off x="11849617" y="10497205"/>
            <a:ext cx="225681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"/>
          <p:cNvSpPr/>
          <p:nvPr/>
        </p:nvSpPr>
        <p:spPr>
          <a:xfrm>
            <a:off x="11849615" y="10447967"/>
            <a:ext cx="225681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"/>
          <p:cNvSpPr/>
          <p:nvPr/>
        </p:nvSpPr>
        <p:spPr>
          <a:xfrm>
            <a:off x="12878167" y="10664748"/>
            <a:ext cx="240167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"/>
          <p:cNvSpPr/>
          <p:nvPr/>
        </p:nvSpPr>
        <p:spPr>
          <a:xfrm>
            <a:off x="12885412" y="10486981"/>
            <a:ext cx="225681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5"/>
          <p:cNvSpPr/>
          <p:nvPr/>
        </p:nvSpPr>
        <p:spPr>
          <a:xfrm>
            <a:off x="12885410" y="10437743"/>
            <a:ext cx="225681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"/>
          <p:cNvSpPr/>
          <p:nvPr/>
        </p:nvSpPr>
        <p:spPr>
          <a:xfrm>
            <a:off x="11281544" y="9904443"/>
            <a:ext cx="1892317" cy="303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QUEUE SYSTEM</a:t>
            </a:r>
            <a:endParaRPr sz="119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5"/>
          <p:cNvSpPr/>
          <p:nvPr/>
        </p:nvSpPr>
        <p:spPr>
          <a:xfrm>
            <a:off x="11286364" y="9380605"/>
            <a:ext cx="1892317" cy="303428"/>
          </a:xfrm>
          <a:prstGeom prst="rect">
            <a:avLst/>
          </a:prstGeom>
          <a:solidFill>
            <a:srgbClr val="659925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CONTROL</a:t>
            </a:r>
            <a:endParaRPr/>
          </a:p>
        </p:txBody>
      </p:sp>
      <p:sp>
        <p:nvSpPr>
          <p:cNvPr id="589" name="Google Shape;589;p5"/>
          <p:cNvSpPr/>
          <p:nvPr/>
        </p:nvSpPr>
        <p:spPr>
          <a:xfrm>
            <a:off x="8430323" y="9083609"/>
            <a:ext cx="2371637" cy="2485912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 N</a:t>
            </a:r>
            <a:endParaRPr/>
          </a:p>
        </p:txBody>
      </p:sp>
      <p:sp>
        <p:nvSpPr>
          <p:cNvPr id="590" name="Google Shape;590;p5"/>
          <p:cNvSpPr/>
          <p:nvPr/>
        </p:nvSpPr>
        <p:spPr>
          <a:xfrm>
            <a:off x="8648127" y="10925677"/>
            <a:ext cx="1942044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5"/>
          <p:cNvSpPr/>
          <p:nvPr/>
        </p:nvSpPr>
        <p:spPr>
          <a:xfrm>
            <a:off x="8654803" y="10348141"/>
            <a:ext cx="397109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5"/>
          <p:cNvSpPr/>
          <p:nvPr/>
        </p:nvSpPr>
        <p:spPr>
          <a:xfrm>
            <a:off x="9145199" y="10348141"/>
            <a:ext cx="397109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"/>
          <p:cNvSpPr/>
          <p:nvPr/>
        </p:nvSpPr>
        <p:spPr>
          <a:xfrm>
            <a:off x="10196225" y="10348141"/>
            <a:ext cx="397109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5"/>
          <p:cNvSpPr/>
          <p:nvPr/>
        </p:nvSpPr>
        <p:spPr>
          <a:xfrm>
            <a:off x="9045836" y="10424616"/>
            <a:ext cx="1663799" cy="27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sz="1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5"/>
          <p:cNvSpPr/>
          <p:nvPr/>
        </p:nvSpPr>
        <p:spPr>
          <a:xfrm>
            <a:off x="9981246" y="11012752"/>
            <a:ext cx="520579" cy="375559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5"/>
          <p:cNvSpPr/>
          <p:nvPr/>
        </p:nvSpPr>
        <p:spPr>
          <a:xfrm>
            <a:off x="8728355" y="10667767"/>
            <a:ext cx="246480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5"/>
          <p:cNvSpPr/>
          <p:nvPr/>
        </p:nvSpPr>
        <p:spPr>
          <a:xfrm>
            <a:off x="8735789" y="10490004"/>
            <a:ext cx="231613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5"/>
          <p:cNvSpPr/>
          <p:nvPr/>
        </p:nvSpPr>
        <p:spPr>
          <a:xfrm>
            <a:off x="8735787" y="10440764"/>
            <a:ext cx="231613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"/>
          <p:cNvSpPr/>
          <p:nvPr/>
        </p:nvSpPr>
        <p:spPr>
          <a:xfrm>
            <a:off x="9218750" y="10667767"/>
            <a:ext cx="246480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5"/>
          <p:cNvSpPr/>
          <p:nvPr/>
        </p:nvSpPr>
        <p:spPr>
          <a:xfrm>
            <a:off x="9226184" y="10490004"/>
            <a:ext cx="231613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5"/>
          <p:cNvSpPr/>
          <p:nvPr/>
        </p:nvSpPr>
        <p:spPr>
          <a:xfrm>
            <a:off x="9226182" y="10440764"/>
            <a:ext cx="231613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5"/>
          <p:cNvSpPr/>
          <p:nvPr/>
        </p:nvSpPr>
        <p:spPr>
          <a:xfrm>
            <a:off x="10281763" y="10657546"/>
            <a:ext cx="246480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5"/>
          <p:cNvSpPr/>
          <p:nvPr/>
        </p:nvSpPr>
        <p:spPr>
          <a:xfrm>
            <a:off x="10289198" y="10479779"/>
            <a:ext cx="231613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5"/>
          <p:cNvSpPr/>
          <p:nvPr/>
        </p:nvSpPr>
        <p:spPr>
          <a:xfrm>
            <a:off x="10289195" y="10430539"/>
            <a:ext cx="231613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5"/>
          <p:cNvSpPr/>
          <p:nvPr/>
        </p:nvSpPr>
        <p:spPr>
          <a:xfrm>
            <a:off x="8643178" y="9897241"/>
            <a:ext cx="1942044" cy="303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QUEUE SYSTEM</a:t>
            </a:r>
            <a:endParaRPr sz="119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5"/>
          <p:cNvSpPr/>
          <p:nvPr/>
        </p:nvSpPr>
        <p:spPr>
          <a:xfrm>
            <a:off x="8648127" y="9373403"/>
            <a:ext cx="1942044" cy="303428"/>
          </a:xfrm>
          <a:prstGeom prst="rect">
            <a:avLst/>
          </a:prstGeom>
          <a:solidFill>
            <a:srgbClr val="659925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CONTROL</a:t>
            </a:r>
            <a:endParaRPr/>
          </a:p>
        </p:txBody>
      </p:sp>
      <p:sp>
        <p:nvSpPr>
          <p:cNvPr id="607" name="Google Shape;607;p5"/>
          <p:cNvSpPr/>
          <p:nvPr/>
        </p:nvSpPr>
        <p:spPr>
          <a:xfrm>
            <a:off x="5772319" y="9087210"/>
            <a:ext cx="2391461" cy="2485912"/>
          </a:xfrm>
          <a:prstGeom prst="rect">
            <a:avLst/>
          </a:prstGeom>
          <a:solidFill>
            <a:srgbClr val="D6E4F3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HPC N</a:t>
            </a:r>
            <a:endParaRPr/>
          </a:p>
        </p:txBody>
      </p:sp>
      <p:sp>
        <p:nvSpPr>
          <p:cNvPr id="608" name="Google Shape;608;p5"/>
          <p:cNvSpPr/>
          <p:nvPr/>
        </p:nvSpPr>
        <p:spPr>
          <a:xfrm>
            <a:off x="5991943" y="10929278"/>
            <a:ext cx="1958278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5"/>
          <p:cNvSpPr/>
          <p:nvPr/>
        </p:nvSpPr>
        <p:spPr>
          <a:xfrm>
            <a:off x="5998675" y="10351742"/>
            <a:ext cx="400428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5"/>
          <p:cNvSpPr/>
          <p:nvPr/>
        </p:nvSpPr>
        <p:spPr>
          <a:xfrm>
            <a:off x="6493170" y="10351742"/>
            <a:ext cx="400428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5"/>
          <p:cNvSpPr/>
          <p:nvPr/>
        </p:nvSpPr>
        <p:spPr>
          <a:xfrm>
            <a:off x="7552980" y="10351742"/>
            <a:ext cx="400428" cy="533229"/>
          </a:xfrm>
          <a:prstGeom prst="rect">
            <a:avLst/>
          </a:prstGeom>
          <a:solidFill>
            <a:srgbClr val="C5D8F1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97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5"/>
          <p:cNvSpPr/>
          <p:nvPr/>
        </p:nvSpPr>
        <p:spPr>
          <a:xfrm>
            <a:off x="6392975" y="10428219"/>
            <a:ext cx="1677706" cy="276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9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1" sz="119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5"/>
          <p:cNvSpPr/>
          <p:nvPr/>
        </p:nvSpPr>
        <p:spPr>
          <a:xfrm>
            <a:off x="7336206" y="11016355"/>
            <a:ext cx="524929" cy="375559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5"/>
          <p:cNvSpPr/>
          <p:nvPr/>
        </p:nvSpPr>
        <p:spPr>
          <a:xfrm>
            <a:off x="6072840" y="10671370"/>
            <a:ext cx="248541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5"/>
          <p:cNvSpPr/>
          <p:nvPr/>
        </p:nvSpPr>
        <p:spPr>
          <a:xfrm>
            <a:off x="6080336" y="10493605"/>
            <a:ext cx="233549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5"/>
          <p:cNvSpPr/>
          <p:nvPr/>
        </p:nvSpPr>
        <p:spPr>
          <a:xfrm>
            <a:off x="6080332" y="10444366"/>
            <a:ext cx="233549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5"/>
          <p:cNvSpPr/>
          <p:nvPr/>
        </p:nvSpPr>
        <p:spPr>
          <a:xfrm>
            <a:off x="6567334" y="10671370"/>
            <a:ext cx="248541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5"/>
          <p:cNvSpPr/>
          <p:nvPr/>
        </p:nvSpPr>
        <p:spPr>
          <a:xfrm>
            <a:off x="6574830" y="10493605"/>
            <a:ext cx="233549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5"/>
          <p:cNvSpPr/>
          <p:nvPr/>
        </p:nvSpPr>
        <p:spPr>
          <a:xfrm>
            <a:off x="6574827" y="10444366"/>
            <a:ext cx="233549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5"/>
          <p:cNvSpPr/>
          <p:nvPr/>
        </p:nvSpPr>
        <p:spPr>
          <a:xfrm>
            <a:off x="7639233" y="10661149"/>
            <a:ext cx="248541" cy="177817"/>
          </a:xfrm>
          <a:prstGeom prst="can">
            <a:avLst>
              <a:gd fmla="val 25000" name="adj"/>
            </a:avLst>
          </a:prstGeom>
          <a:solidFill>
            <a:srgbClr val="92D05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5"/>
          <p:cNvSpPr/>
          <p:nvPr/>
        </p:nvSpPr>
        <p:spPr>
          <a:xfrm>
            <a:off x="7646727" y="10483380"/>
            <a:ext cx="233549" cy="100245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7646726" y="10434142"/>
            <a:ext cx="233549" cy="49240"/>
          </a:xfrm>
          <a:prstGeom prst="rect">
            <a:avLst/>
          </a:prstGeom>
          <a:solidFill>
            <a:srgbClr val="FFC000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7">
              <a:solidFill>
                <a:srgbClr val="73737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5"/>
          <p:cNvSpPr/>
          <p:nvPr/>
        </p:nvSpPr>
        <p:spPr>
          <a:xfrm>
            <a:off x="5986955" y="9900844"/>
            <a:ext cx="1958278" cy="3034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QUEUE SYSTEM</a:t>
            </a:r>
            <a:endParaRPr/>
          </a:p>
        </p:txBody>
      </p:sp>
      <p:sp>
        <p:nvSpPr>
          <p:cNvPr id="624" name="Google Shape;624;p5"/>
          <p:cNvSpPr/>
          <p:nvPr/>
        </p:nvSpPr>
        <p:spPr>
          <a:xfrm>
            <a:off x="5991943" y="9377006"/>
            <a:ext cx="1958278" cy="303428"/>
          </a:xfrm>
          <a:prstGeom prst="rect">
            <a:avLst/>
          </a:prstGeom>
          <a:solidFill>
            <a:srgbClr val="659925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CONTROL</a:t>
            </a:r>
            <a:endParaRPr/>
          </a:p>
        </p:txBody>
      </p:sp>
      <p:sp>
        <p:nvSpPr>
          <p:cNvPr id="567" name="Google Shape;567;p5"/>
          <p:cNvSpPr/>
          <p:nvPr/>
        </p:nvSpPr>
        <p:spPr>
          <a:xfrm>
            <a:off x="5772318" y="8203507"/>
            <a:ext cx="10172521" cy="522243"/>
          </a:xfrm>
          <a:prstGeom prst="rect">
            <a:avLst/>
          </a:prstGeom>
          <a:solidFill>
            <a:srgbClr val="659925"/>
          </a:solidFill>
          <a:ln>
            <a:noFill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NATIONAL PM CONTROL COMPONENT (SECURE CLOUD)</a:t>
            </a:r>
            <a:endParaRPr/>
          </a:p>
        </p:txBody>
      </p:sp>
      <p:cxnSp>
        <p:nvCxnSpPr>
          <p:cNvPr id="625" name="Google Shape;625;p5"/>
          <p:cNvCxnSpPr>
            <a:stCxn id="606" idx="2"/>
            <a:endCxn id="605" idx="0"/>
          </p:cNvCxnSpPr>
          <p:nvPr/>
        </p:nvCxnSpPr>
        <p:spPr>
          <a:xfrm flipH="1">
            <a:off x="9614349" y="9676831"/>
            <a:ext cx="4800" cy="220500"/>
          </a:xfrm>
          <a:prstGeom prst="straightConnector1">
            <a:avLst/>
          </a:prstGeom>
          <a:noFill/>
          <a:ln cap="flat" cmpd="sng" w="19050">
            <a:solidFill>
              <a:srgbClr val="77C0D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6" name="Google Shape;626;p5"/>
          <p:cNvCxnSpPr>
            <a:stCxn id="567" idx="2"/>
            <a:endCxn id="607" idx="0"/>
          </p:cNvCxnSpPr>
          <p:nvPr/>
        </p:nvCxnSpPr>
        <p:spPr>
          <a:xfrm rot="5400000">
            <a:off x="8732629" y="6961300"/>
            <a:ext cx="361500" cy="38904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77C0D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7" name="Google Shape;627;p5"/>
          <p:cNvCxnSpPr>
            <a:stCxn id="567" idx="2"/>
            <a:endCxn id="568" idx="0"/>
          </p:cNvCxnSpPr>
          <p:nvPr/>
        </p:nvCxnSpPr>
        <p:spPr>
          <a:xfrm flipH="1" rot="-5400000">
            <a:off x="12641779" y="6942550"/>
            <a:ext cx="365100" cy="39315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77C0D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8" name="Google Shape;628;p5"/>
          <p:cNvCxnSpPr>
            <a:stCxn id="567" idx="2"/>
            <a:endCxn id="589" idx="0"/>
          </p:cNvCxnSpPr>
          <p:nvPr/>
        </p:nvCxnSpPr>
        <p:spPr>
          <a:xfrm flipH="1">
            <a:off x="9616279" y="8725750"/>
            <a:ext cx="1242300" cy="357900"/>
          </a:xfrm>
          <a:prstGeom prst="straightConnector1">
            <a:avLst/>
          </a:prstGeom>
          <a:noFill/>
          <a:ln cap="flat" cmpd="sng" w="19050">
            <a:solidFill>
              <a:srgbClr val="77C0D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29" name="Google Shape;629;p5"/>
          <p:cNvCxnSpPr/>
          <p:nvPr/>
        </p:nvCxnSpPr>
        <p:spPr>
          <a:xfrm flipH="1" rot="10800000">
            <a:off x="15944839" y="7877367"/>
            <a:ext cx="662758" cy="1194644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630" name="Google Shape;630;p5"/>
          <p:cNvCxnSpPr>
            <a:stCxn id="567" idx="2"/>
            <a:endCxn id="571" idx="0"/>
          </p:cNvCxnSpPr>
          <p:nvPr/>
        </p:nvCxnSpPr>
        <p:spPr>
          <a:xfrm flipH="1" rot="-5400000">
            <a:off x="11361529" y="8222800"/>
            <a:ext cx="365100" cy="1371000"/>
          </a:xfrm>
          <a:prstGeom prst="curvedConnector3">
            <a:avLst>
              <a:gd fmla="val 49994" name="adj1"/>
            </a:avLst>
          </a:prstGeom>
          <a:noFill/>
          <a:ln cap="flat" cmpd="sng" w="19050">
            <a:solidFill>
              <a:srgbClr val="77C0D4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631" name="Google Shape;631;p5"/>
          <p:cNvCxnSpPr/>
          <p:nvPr/>
        </p:nvCxnSpPr>
        <p:spPr>
          <a:xfrm rot="10800000">
            <a:off x="5080569" y="9248368"/>
            <a:ext cx="846207" cy="156854"/>
          </a:xfrm>
          <a:prstGeom prst="straightConnector1">
            <a:avLst/>
          </a:prstGeom>
          <a:noFill/>
          <a:ln cap="flat" cmpd="sng" w="19050">
            <a:solidFill>
              <a:srgbClr val="659925"/>
            </a:solidFill>
            <a:prstDash val="dashDot"/>
            <a:round/>
            <a:headEnd len="sm" w="sm" type="none"/>
            <a:tailEnd len="sm" w="sm" type="none"/>
          </a:ln>
        </p:spPr>
      </p:cxnSp>
      <p:cxnSp>
        <p:nvCxnSpPr>
          <p:cNvPr id="632" name="Google Shape;632;p5"/>
          <p:cNvCxnSpPr/>
          <p:nvPr/>
        </p:nvCxnSpPr>
        <p:spPr>
          <a:xfrm flipH="1">
            <a:off x="5089119" y="9761385"/>
            <a:ext cx="835557" cy="1097222"/>
          </a:xfrm>
          <a:prstGeom prst="straightConnector1">
            <a:avLst/>
          </a:prstGeom>
          <a:noFill/>
          <a:ln cap="flat" cmpd="sng" w="19050">
            <a:solidFill>
              <a:srgbClr val="659925"/>
            </a:solidFill>
            <a:prstDash val="dashDot"/>
            <a:round/>
            <a:headEnd len="sm" w="sm" type="none"/>
            <a:tailEnd len="sm" w="sm" type="none"/>
          </a:ln>
        </p:spPr>
      </p:cxnSp>
      <p:grpSp>
        <p:nvGrpSpPr>
          <p:cNvPr id="633" name="Google Shape;633;p5"/>
          <p:cNvGrpSpPr/>
          <p:nvPr/>
        </p:nvGrpSpPr>
        <p:grpSpPr>
          <a:xfrm>
            <a:off x="14047799" y="9998825"/>
            <a:ext cx="1448034" cy="1442159"/>
            <a:chOff x="14047799" y="9998825"/>
            <a:chExt cx="1448034" cy="1442159"/>
          </a:xfrm>
        </p:grpSpPr>
        <p:sp>
          <p:nvSpPr>
            <p:cNvPr id="634" name="Google Shape;634;p5"/>
            <p:cNvSpPr/>
            <p:nvPr/>
          </p:nvSpPr>
          <p:spPr>
            <a:xfrm>
              <a:off x="14047799" y="10970142"/>
              <a:ext cx="1046255" cy="346150"/>
            </a:xfrm>
            <a:prstGeom prst="can">
              <a:avLst>
                <a:gd fmla="val 25000" name="adj"/>
              </a:avLst>
            </a:prstGeom>
            <a:solidFill>
              <a:srgbClr val="B7CCE4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14231646" y="11034411"/>
              <a:ext cx="1046255" cy="346150"/>
            </a:xfrm>
            <a:prstGeom prst="can">
              <a:avLst>
                <a:gd fmla="val 25000" name="adj"/>
              </a:avLst>
            </a:prstGeom>
            <a:solidFill>
              <a:srgbClr val="B7CCE4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14449578" y="11094834"/>
              <a:ext cx="1046255" cy="346150"/>
            </a:xfrm>
            <a:prstGeom prst="can">
              <a:avLst>
                <a:gd fmla="val 25000" name="adj"/>
              </a:avLst>
            </a:prstGeom>
            <a:solidFill>
              <a:srgbClr val="B7CCE4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14164678" y="10048064"/>
              <a:ext cx="450170" cy="100245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4164672" y="9998825"/>
              <a:ext cx="450170" cy="49239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14439047" y="10129511"/>
              <a:ext cx="450170" cy="100245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14439044" y="10080272"/>
              <a:ext cx="450170" cy="49239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14713415" y="10210960"/>
              <a:ext cx="450170" cy="100245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14713409" y="10161720"/>
              <a:ext cx="450170" cy="49239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14987784" y="10292406"/>
              <a:ext cx="450170" cy="100245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14987781" y="10243167"/>
              <a:ext cx="450170" cy="49239"/>
            </a:xfrm>
            <a:prstGeom prst="rect">
              <a:avLst/>
            </a:prstGeom>
            <a:solidFill>
              <a:srgbClr val="FFC000"/>
            </a:solidFill>
            <a:ln cap="flat" cmpd="sng" w="19050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9975" lIns="134600" spcFirstLastPara="1" rIns="134600" wrap="square" tIns="69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97">
                <a:solidFill>
                  <a:srgbClr val="73737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5" name="Google Shape;645;p5"/>
          <p:cNvSpPr txBox="1"/>
          <p:nvPr/>
        </p:nvSpPr>
        <p:spPr>
          <a:xfrm>
            <a:off x="3332642" y="7563982"/>
            <a:ext cx="2040909" cy="12919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Standardised environment for the completion of clinical analyses, and more flexible environments for research analyses</a:t>
            </a:r>
            <a:endParaRPr/>
          </a:p>
        </p:txBody>
      </p:sp>
      <p:sp>
        <p:nvSpPr>
          <p:cNvPr id="646" name="Google Shape;646;p5"/>
          <p:cNvSpPr/>
          <p:nvPr/>
        </p:nvSpPr>
        <p:spPr>
          <a:xfrm>
            <a:off x="13450212" y="10027442"/>
            <a:ext cx="450062" cy="45226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9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2393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"/>
          <p:cNvSpPr/>
          <p:nvPr/>
        </p:nvSpPr>
        <p:spPr>
          <a:xfrm>
            <a:off x="6400777" y="8217912"/>
            <a:ext cx="450062" cy="45226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9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48" name="Google Shape;648;p5"/>
          <p:cNvSpPr/>
          <p:nvPr/>
        </p:nvSpPr>
        <p:spPr>
          <a:xfrm>
            <a:off x="5743321" y="8172094"/>
            <a:ext cx="10201520" cy="3397425"/>
          </a:xfrm>
          <a:prstGeom prst="rect">
            <a:avLst/>
          </a:prstGeom>
          <a:noFill/>
          <a:ln cap="flat" cmpd="sng" w="38100">
            <a:solidFill>
              <a:srgbClr val="6599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4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5"/>
          <p:cNvSpPr/>
          <p:nvPr/>
        </p:nvSpPr>
        <p:spPr>
          <a:xfrm>
            <a:off x="4699618" y="9796125"/>
            <a:ext cx="450062" cy="452266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9975" lIns="134600" spcFirstLastPara="1" rIns="134600" wrap="square" tIns="699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93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50" name="Google Shape;650;p5"/>
          <p:cNvSpPr txBox="1"/>
          <p:nvPr>
            <p:ph type="title"/>
          </p:nvPr>
        </p:nvSpPr>
        <p:spPr>
          <a:xfrm>
            <a:off x="3031813" y="2743407"/>
            <a:ext cx="13898864" cy="531834"/>
          </a:xfrm>
          <a:prstGeom prst="rect">
            <a:avLst/>
          </a:prstGeom>
          <a:noFill/>
          <a:ln>
            <a:noFill/>
          </a:ln>
        </p:spPr>
        <p:txBody>
          <a:bodyPr anchorCtr="0" anchor="b" bIns="191400" lIns="191400" spcFirstLastPara="1" rIns="191400" wrap="square" tIns="1914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DK - Federated national infrastructure</a:t>
            </a:r>
            <a:endParaRPr/>
          </a:p>
        </p:txBody>
      </p:sp>
      <p:sp>
        <p:nvSpPr>
          <p:cNvPr id="651" name="Google Shape;651;p5"/>
          <p:cNvSpPr txBox="1"/>
          <p:nvPr/>
        </p:nvSpPr>
        <p:spPr>
          <a:xfrm>
            <a:off x="12627461" y="4420421"/>
            <a:ext cx="3986729" cy="300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4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repo’s</a:t>
            </a:r>
            <a:endParaRPr/>
          </a:p>
        </p:txBody>
      </p:sp>
      <p:sp>
        <p:nvSpPr>
          <p:cNvPr id="652" name="Google Shape;652;p5"/>
          <p:cNvSpPr txBox="1"/>
          <p:nvPr>
            <p:ph idx="1" type="body"/>
          </p:nvPr>
        </p:nvSpPr>
        <p:spPr>
          <a:xfrm>
            <a:off x="10198297" y="1051737"/>
            <a:ext cx="8613484" cy="569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-25780" lvl="0" marL="3429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9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6"/>
          <p:cNvSpPr txBox="1"/>
          <p:nvPr>
            <p:ph type="ctrTitle"/>
          </p:nvPr>
        </p:nvSpPr>
        <p:spPr>
          <a:xfrm>
            <a:off x="1507808" y="4164193"/>
            <a:ext cx="17088485" cy="2873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Broker</a:t>
            </a:r>
            <a:endParaRPr/>
          </a:p>
        </p:txBody>
      </p:sp>
      <p:sp>
        <p:nvSpPr>
          <p:cNvPr id="658" name="Google Shape;658;p6"/>
          <p:cNvSpPr txBox="1"/>
          <p:nvPr>
            <p:ph idx="1" type="subTitle"/>
          </p:nvPr>
        </p:nvSpPr>
        <p:spPr>
          <a:xfrm>
            <a:off x="3015615" y="7596082"/>
            <a:ext cx="14072870" cy="3425684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rPr lang="en-US"/>
              <a:t>Investigating: ARC/UNICORE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7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ARC middleware (NeIC NT1)</a:t>
            </a:r>
            <a:endParaRPr/>
          </a:p>
        </p:txBody>
      </p:sp>
      <p:sp>
        <p:nvSpPr>
          <p:cNvPr id="664" name="Google Shape;664;p7"/>
          <p:cNvSpPr txBox="1"/>
          <p:nvPr>
            <p:ph idx="1" type="body"/>
          </p:nvPr>
        </p:nvSpPr>
        <p:spPr>
          <a:xfrm>
            <a:off x="1682322" y="4561253"/>
            <a:ext cx="15457335" cy="558799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-446756" lvl="0" marL="753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Middleware to enable computing grids</a:t>
            </a:r>
            <a:endParaRPr sz="3957">
              <a:solidFill>
                <a:srgbClr val="666666"/>
              </a:solidFill>
            </a:endParaRPr>
          </a:p>
          <a:p>
            <a:pPr indent="-446756" lvl="1" marL="142403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Motivated by the needs of LHC experiments</a:t>
            </a:r>
            <a:endParaRPr sz="3957">
              <a:solidFill>
                <a:srgbClr val="666666"/>
              </a:solidFill>
            </a:endParaRPr>
          </a:p>
          <a:p>
            <a:pPr indent="-418832" lvl="2" marL="20662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Main goal: common interface to disparate computing facilities</a:t>
            </a:r>
            <a:endParaRPr sz="3957">
              <a:solidFill>
                <a:srgbClr val="666666"/>
              </a:solidFill>
            </a:endParaRPr>
          </a:p>
          <a:p>
            <a:pPr indent="-418832" lvl="2" marL="20662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First public preview in 2002, first formal release in 2004</a:t>
            </a:r>
            <a:endParaRPr sz="3957">
              <a:solidFill>
                <a:srgbClr val="666666"/>
              </a:solidFill>
            </a:endParaRPr>
          </a:p>
          <a:p>
            <a:pPr indent="-418832" lvl="3" marL="28201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Developed by NorduGrid since 2001</a:t>
            </a:r>
            <a:endParaRPr sz="3957">
              <a:solidFill>
                <a:srgbClr val="666666"/>
              </a:solidFill>
            </a:endParaRPr>
          </a:p>
          <a:p>
            <a:pPr indent="-446756" lvl="1" marL="142403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Designed with a distributed Nordic Tier1 in mind</a:t>
            </a:r>
            <a:endParaRPr sz="3957">
              <a:solidFill>
                <a:srgbClr val="666666"/>
              </a:solidFill>
            </a:endParaRPr>
          </a:p>
          <a:p>
            <a:pPr indent="-418832" lvl="2" marL="20662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Optimised for HPC deployment</a:t>
            </a:r>
            <a:endParaRPr sz="3957">
              <a:solidFill>
                <a:srgbClr val="666666"/>
              </a:solidFill>
            </a:endParaRPr>
          </a:p>
          <a:p>
            <a:pPr indent="-418832" lvl="2" marL="20662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Built-in data caching</a:t>
            </a:r>
            <a:endParaRPr sz="3957">
              <a:solidFill>
                <a:srgbClr val="666666"/>
              </a:solidFill>
            </a:endParaRPr>
          </a:p>
          <a:p>
            <a:pPr indent="-446756" lvl="1" marL="142403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-US" sz="3957">
                <a:solidFill>
                  <a:srgbClr val="666666"/>
                </a:solidFill>
              </a:rPr>
              <a:t>Open Source, mostly volunteer contributors</a:t>
            </a:r>
            <a:endParaRPr sz="3957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3957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518"/>
              </a:spcAft>
              <a:buSzPts val="13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65" name="Google Shape;665;p7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g162030401ac_0_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98727" y="11078625"/>
            <a:ext cx="5239250" cy="174697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162030401ac_0_118"/>
          <p:cNvSpPr txBox="1"/>
          <p:nvPr>
            <p:ph type="title"/>
          </p:nvPr>
        </p:nvSpPr>
        <p:spPr>
          <a:xfrm>
            <a:off x="685307" y="610431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375" lIns="213375" spcFirstLastPara="1" rIns="213375" wrap="square" tIns="213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>
                <a:solidFill>
                  <a:srgbClr val="05454C"/>
                </a:solidFill>
              </a:rPr>
              <a:t>NeIC projects scope</a:t>
            </a:r>
            <a:endParaRPr>
              <a:solidFill>
                <a:srgbClr val="05454C"/>
              </a:solidFill>
            </a:endParaRPr>
          </a:p>
        </p:txBody>
      </p:sp>
      <p:sp>
        <p:nvSpPr>
          <p:cNvPr id="307" name="Google Shape;307;g162030401ac_0_118"/>
          <p:cNvSpPr/>
          <p:nvPr/>
        </p:nvSpPr>
        <p:spPr>
          <a:xfrm>
            <a:off x="13123070" y="3638478"/>
            <a:ext cx="1025100" cy="899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162030401ac_0_118"/>
          <p:cNvSpPr/>
          <p:nvPr/>
        </p:nvSpPr>
        <p:spPr>
          <a:xfrm>
            <a:off x="9053716" y="3638478"/>
            <a:ext cx="2110800" cy="899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162030401ac_0_118"/>
          <p:cNvSpPr/>
          <p:nvPr/>
        </p:nvSpPr>
        <p:spPr>
          <a:xfrm>
            <a:off x="3613912" y="3638413"/>
            <a:ext cx="3458100" cy="899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Archiving / repositories</a:t>
            </a:r>
            <a:endParaRPr sz="3300"/>
          </a:p>
        </p:txBody>
      </p:sp>
      <p:sp>
        <p:nvSpPr>
          <p:cNvPr id="310" name="Google Shape;310;g162030401ac_0_118"/>
          <p:cNvSpPr/>
          <p:nvPr/>
        </p:nvSpPr>
        <p:spPr>
          <a:xfrm>
            <a:off x="7727678" y="3638478"/>
            <a:ext cx="1501200" cy="899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62030401ac_0_118"/>
          <p:cNvSpPr/>
          <p:nvPr/>
        </p:nvSpPr>
        <p:spPr>
          <a:xfrm>
            <a:off x="11681743" y="3638478"/>
            <a:ext cx="1025100" cy="89952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62030401ac_0_118"/>
          <p:cNvSpPr/>
          <p:nvPr/>
        </p:nvSpPr>
        <p:spPr>
          <a:xfrm>
            <a:off x="1075835" y="5844538"/>
            <a:ext cx="13735200" cy="14925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Use case programme</a:t>
            </a:r>
            <a:endParaRPr sz="3300"/>
          </a:p>
        </p:txBody>
      </p:sp>
      <p:sp>
        <p:nvSpPr>
          <p:cNvPr id="313" name="Google Shape;313;g162030401ac_0_118"/>
          <p:cNvSpPr txBox="1"/>
          <p:nvPr/>
        </p:nvSpPr>
        <p:spPr>
          <a:xfrm>
            <a:off x="7810896" y="3959037"/>
            <a:ext cx="3175800" cy="18678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213425" lIns="213425" spcFirstLastPara="1" rIns="213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 Processing platforms /      Workflows</a:t>
            </a:r>
            <a:endParaRPr sz="3300"/>
          </a:p>
        </p:txBody>
      </p:sp>
      <p:sp>
        <p:nvSpPr>
          <p:cNvPr id="314" name="Google Shape;314;g162030401ac_0_118"/>
          <p:cNvSpPr txBox="1"/>
          <p:nvPr/>
        </p:nvSpPr>
        <p:spPr>
          <a:xfrm rot="5400000">
            <a:off x="12729309" y="4519375"/>
            <a:ext cx="1936500" cy="594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213425" lIns="213425" spcFirstLastPara="1" rIns="213425" wrap="square" tIns="10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ELSI</a:t>
            </a:r>
            <a:endParaRPr sz="3300"/>
          </a:p>
        </p:txBody>
      </p:sp>
      <p:sp>
        <p:nvSpPr>
          <p:cNvPr id="315" name="Google Shape;315;g162030401ac_0_118"/>
          <p:cNvSpPr txBox="1"/>
          <p:nvPr/>
        </p:nvSpPr>
        <p:spPr>
          <a:xfrm rot="5400000">
            <a:off x="11288010" y="4519375"/>
            <a:ext cx="1936500" cy="5943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213425" lIns="213425" spcFirstLastPara="1" rIns="213425" wrap="square" tIns="106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AAI</a:t>
            </a:r>
            <a:endParaRPr sz="3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8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Key components</a:t>
            </a:r>
            <a:endParaRPr/>
          </a:p>
        </p:txBody>
      </p:sp>
      <p:sp>
        <p:nvSpPr>
          <p:cNvPr id="671" name="Google Shape;671;p8"/>
          <p:cNvSpPr txBox="1"/>
          <p:nvPr>
            <p:ph idx="1" type="body"/>
          </p:nvPr>
        </p:nvSpPr>
        <p:spPr>
          <a:xfrm>
            <a:off x="2015907" y="4205902"/>
            <a:ext cx="15457335" cy="558799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-739939" lvl="0" marL="1005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b="1" lang="en-US" sz="3738">
                <a:solidFill>
                  <a:srgbClr val="666666"/>
                </a:solidFill>
              </a:rPr>
              <a:t>ARC CE </a:t>
            </a:r>
            <a:r>
              <a:rPr lang="en-US" sz="3738">
                <a:solidFill>
                  <a:srgbClr val="666666"/>
                </a:solidFill>
              </a:rPr>
              <a:t>– a Compute Element, providing interfaces to computing resources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Modular, consists of several sub-components (services and utilities)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Interface for job control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Interface for exposing resource and job status info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Data staging and shared cache management utilities</a:t>
            </a:r>
            <a:endParaRPr sz="2418">
              <a:solidFill>
                <a:srgbClr val="666666"/>
              </a:solidFill>
            </a:endParaRPr>
          </a:p>
          <a:p>
            <a:pPr indent="-670133" lvl="2" marL="30156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</a:pPr>
            <a:r>
              <a:rPr lang="en-US" sz="2638">
                <a:solidFill>
                  <a:srgbClr val="666666"/>
                </a:solidFill>
              </a:rPr>
              <a:t>Jobs do not need to stage data in or out</a:t>
            </a:r>
            <a:endParaRPr sz="2418">
              <a:solidFill>
                <a:srgbClr val="666666"/>
              </a:solidFill>
            </a:endParaRPr>
          </a:p>
          <a:p>
            <a:pPr indent="-739939" lvl="0" marL="1005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b="1" lang="en-US" sz="3738">
                <a:solidFill>
                  <a:srgbClr val="666666"/>
                </a:solidFill>
              </a:rPr>
              <a:t>CLI</a:t>
            </a:r>
            <a:r>
              <a:rPr lang="en-US" sz="3738">
                <a:solidFill>
                  <a:srgbClr val="666666"/>
                </a:solidFill>
              </a:rPr>
              <a:t> client tools to interact with ARC CE and relevant third-party services</a:t>
            </a:r>
            <a:endParaRPr sz="373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CLI for jobs management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CLI for X509 proxy management (client to VOMS)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CLI for file transfer (a wide range of protocols)</a:t>
            </a:r>
            <a:endParaRPr sz="2418">
              <a:solidFill>
                <a:srgbClr val="666666"/>
              </a:solidFill>
            </a:endParaRPr>
          </a:p>
          <a:p>
            <a:pPr indent="-739939" lvl="0" marL="1005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700"/>
              <a:buFont typeface="Calibri"/>
              <a:buChar char="●"/>
            </a:pPr>
            <a:r>
              <a:rPr b="1" lang="en-US" sz="3738">
                <a:solidFill>
                  <a:srgbClr val="666666"/>
                </a:solidFill>
              </a:rPr>
              <a:t>API</a:t>
            </a:r>
            <a:r>
              <a:rPr lang="en-US" sz="3738">
                <a:solidFill>
                  <a:srgbClr val="666666"/>
                </a:solidFill>
              </a:rPr>
              <a:t>: C++ and Python, for interfacing to full software stack</a:t>
            </a:r>
            <a:endParaRPr sz="2418">
              <a:solidFill>
                <a:srgbClr val="666666"/>
              </a:solidFill>
            </a:endParaRPr>
          </a:p>
          <a:p>
            <a:pPr indent="-656171" lvl="1" marL="2010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100"/>
              <a:buChar char="○"/>
            </a:pPr>
            <a:r>
              <a:rPr lang="en-US">
                <a:solidFill>
                  <a:srgbClr val="666666"/>
                </a:solidFill>
              </a:rPr>
              <a:t>Enables custom services and clients, including arcControlTower (aCT)</a:t>
            </a:r>
            <a:endParaRPr sz="2418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518"/>
              </a:spcAft>
              <a:buSzPts val="13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</p:txBody>
      </p:sp>
      <p:sp>
        <p:nvSpPr>
          <p:cNvPr id="672" name="Google Shape;672;p8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9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Supported batch systems</a:t>
            </a:r>
            <a:endParaRPr/>
          </a:p>
        </p:txBody>
      </p:sp>
      <p:sp>
        <p:nvSpPr>
          <p:cNvPr id="678" name="Google Shape;678;p9"/>
          <p:cNvSpPr txBox="1"/>
          <p:nvPr>
            <p:ph idx="1" type="body"/>
          </p:nvPr>
        </p:nvSpPr>
        <p:spPr>
          <a:xfrm>
            <a:off x="1427943" y="4200680"/>
            <a:ext cx="15457335" cy="558799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-656171" lvl="0" marL="1005200" rtl="0" algn="l">
              <a:lnSpc>
                <a:spcPct val="100000"/>
              </a:lnSpc>
              <a:spcBef>
                <a:spcPts val="2638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fork - fork jobs on the ARC CE host node, not a cluster. Targeted for testing and development but not for real production workloads.</a:t>
            </a:r>
            <a:endParaRPr/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Char char="●"/>
            </a:pPr>
            <a:r>
              <a:rPr lang="en-US">
                <a:solidFill>
                  <a:srgbClr val="6AA84F"/>
                </a:solidFill>
              </a:rPr>
              <a:t>condor - uses HTCondor-powered HTC resource</a:t>
            </a:r>
            <a:endParaRPr>
              <a:solidFill>
                <a:srgbClr val="6AA84F"/>
              </a:solidFill>
            </a:endParaRPr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100"/>
              <a:buChar char="●"/>
            </a:pPr>
            <a:r>
              <a:rPr lang="en-US">
                <a:solidFill>
                  <a:srgbClr val="6AA84F"/>
                </a:solidFill>
              </a:rPr>
              <a:t>slurm - for SLURM clusters</a:t>
            </a:r>
            <a:endParaRPr>
              <a:solidFill>
                <a:srgbClr val="6AA84F"/>
              </a:solidFill>
            </a:endParaRPr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pbs - any flavor of PBS batch system, including Torque and PBSPro</a:t>
            </a:r>
            <a:endParaRPr/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ll - Load Leveler batch system</a:t>
            </a:r>
            <a:endParaRPr/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lsf - Load Sharing Facility batch system</a:t>
            </a:r>
            <a:endParaRPr/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sge - Oragle Grid Engine (formely Sun Grid Engine)</a:t>
            </a:r>
            <a:endParaRPr/>
          </a:p>
          <a:p>
            <a:pPr indent="-65617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Char char="●"/>
            </a:pPr>
            <a:r>
              <a:rPr lang="en-US"/>
              <a:t>boinc - works as a gateway to BOINC volunteer computing resources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638"/>
              </a:spcBef>
              <a:spcAft>
                <a:spcPts val="3518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679" name="Google Shape;679;p9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1031" y="4787710"/>
            <a:ext cx="14353193" cy="6532513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0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ARC Architecture</a:t>
            </a:r>
            <a:endParaRPr/>
          </a:p>
        </p:txBody>
      </p:sp>
      <p:sp>
        <p:nvSpPr>
          <p:cNvPr id="686" name="Google Shape;686;p10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Data staging</a:t>
            </a:r>
            <a:endParaRPr/>
          </a:p>
        </p:txBody>
      </p:sp>
      <p:sp>
        <p:nvSpPr>
          <p:cNvPr id="692" name="Google Shape;692;p11"/>
          <p:cNvSpPr txBox="1"/>
          <p:nvPr>
            <p:ph idx="1" type="body"/>
          </p:nvPr>
        </p:nvSpPr>
        <p:spPr>
          <a:xfrm>
            <a:off x="714383" y="3900020"/>
            <a:ext cx="10776273" cy="8071321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-64221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2199"/>
              <a:t>For HPC and many Grid sites ARC CE performs the critical role of transferring input and output data for jobs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Generally copying data between a shared file system and Grid storage</a:t>
            </a:r>
            <a:endParaRPr sz="2199"/>
          </a:p>
          <a:p>
            <a:pPr indent="-64221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2199"/>
              <a:t>ARC keeps a cache of input data on the shared file system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Jobs requiring already cached files do not need to re-download them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Cache is self-managing using LRU</a:t>
            </a:r>
            <a:endParaRPr sz="2199"/>
          </a:p>
          <a:p>
            <a:pPr indent="-642211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sz="2199"/>
              <a:t>Protocols: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ACIX (ARC Cache Index)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File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GridFTP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HTTP(S)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LDAP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b="1" lang="en-US" sz="2199"/>
              <a:t>Rucio</a:t>
            </a:r>
            <a:r>
              <a:rPr lang="en-US" sz="2199"/>
              <a:t> (ATLAS data management system)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SRM (Meta-protocol for access to WLCG storage, now deprecated)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S3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Xrootd (Native protocol to access files stored in ROOT format)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LFC, dcap, rfio, ... (legacy WLCG protocols supported through gfal2 library)</a:t>
            </a:r>
            <a:endParaRPr sz="2199"/>
          </a:p>
          <a:p>
            <a:pPr indent="-642211" lvl="1" marL="201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199"/>
              <a:t>Note that ARC CE does not do 3rd party transfer, all data is transferred to or from a local file system</a:t>
            </a:r>
            <a:endParaRPr sz="2199"/>
          </a:p>
          <a:p>
            <a:pPr indent="0" lvl="0" marL="0" rtl="0" algn="l">
              <a:lnSpc>
                <a:spcPct val="100000"/>
              </a:lnSpc>
              <a:spcBef>
                <a:spcPts val="3518"/>
              </a:spcBef>
              <a:spcAft>
                <a:spcPts val="3518"/>
              </a:spcAft>
              <a:buSzPts val="1300"/>
              <a:buNone/>
            </a:pPr>
            <a:r>
              <a:t/>
            </a:r>
            <a:endParaRPr sz="2199"/>
          </a:p>
        </p:txBody>
      </p:sp>
      <p:pic>
        <p:nvPicPr>
          <p:cNvPr id="693" name="Google Shape;69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299" y="3064491"/>
            <a:ext cx="8459649" cy="5912562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1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2"/>
          <p:cNvSpPr txBox="1"/>
          <p:nvPr>
            <p:ph type="title"/>
          </p:nvPr>
        </p:nvSpPr>
        <p:spPr>
          <a:xfrm>
            <a:off x="2866549" y="2364181"/>
            <a:ext cx="15457335" cy="219707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ARC Control Tower</a:t>
            </a:r>
            <a:endParaRPr/>
          </a:p>
        </p:txBody>
      </p:sp>
      <p:sp>
        <p:nvSpPr>
          <p:cNvPr id="700" name="Google Shape;700;p12"/>
          <p:cNvSpPr txBox="1"/>
          <p:nvPr>
            <p:ph idx="1" type="body"/>
          </p:nvPr>
        </p:nvSpPr>
        <p:spPr>
          <a:xfrm>
            <a:off x="1999197" y="3908430"/>
            <a:ext cx="16598415" cy="5587990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-684094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ARC Control Tower is a meta-scheduler which manages workloads over multiple ARC CEs</a:t>
            </a:r>
            <a:endParaRPr/>
          </a:p>
          <a:p>
            <a:pPr indent="-684094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Used in the ATLAS experiment as a bridge between the workload management system (Panda) and the grid sites (your own workload management system will be needed here)</a:t>
            </a:r>
            <a:endParaRPr/>
          </a:p>
          <a:p>
            <a:pPr indent="-684094" lvl="0" marL="1005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Potential to add intelligent scheduling algorithms</a:t>
            </a:r>
            <a:endParaRPr/>
          </a:p>
        </p:txBody>
      </p:sp>
      <p:pic>
        <p:nvPicPr>
          <p:cNvPr descr="ARC Control Tower Description.png" id="701" name="Google Shape;70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4125" y="6042182"/>
            <a:ext cx="9127039" cy="6845266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12"/>
          <p:cNvSpPr txBox="1"/>
          <p:nvPr/>
        </p:nvSpPr>
        <p:spPr>
          <a:xfrm>
            <a:off x="2068234" y="8370346"/>
            <a:ext cx="3852626" cy="112063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7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ATLAS-facing</a:t>
            </a:r>
            <a:endParaRPr sz="417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3" name="Google Shape;703;p12"/>
          <p:cNvSpPr txBox="1"/>
          <p:nvPr/>
        </p:nvSpPr>
        <p:spPr>
          <a:xfrm>
            <a:off x="14846067" y="8370346"/>
            <a:ext cx="3852626" cy="1120632"/>
          </a:xfrm>
          <a:prstGeom prst="rect">
            <a:avLst/>
          </a:prstGeom>
          <a:noFill/>
          <a:ln>
            <a:noFill/>
          </a:ln>
        </p:spPr>
        <p:txBody>
          <a:bodyPr anchorCtr="0" anchor="t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7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ARC-facing</a:t>
            </a:r>
            <a:endParaRPr sz="417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04" name="Google Shape;704;p12"/>
          <p:cNvSpPr txBox="1"/>
          <p:nvPr>
            <p:ph idx="12" type="sldNum"/>
          </p:nvPr>
        </p:nvSpPr>
        <p:spPr>
          <a:xfrm>
            <a:off x="18580564" y="11462915"/>
            <a:ext cx="1206378" cy="865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13"/>
          <p:cNvGrpSpPr/>
          <p:nvPr/>
        </p:nvGrpSpPr>
        <p:grpSpPr>
          <a:xfrm>
            <a:off x="2275186" y="2093913"/>
            <a:ext cx="16567050" cy="10532360"/>
            <a:chOff x="685800" y="1592263"/>
            <a:chExt cx="7848600" cy="4891181"/>
          </a:xfrm>
        </p:grpSpPr>
        <p:sp>
          <p:nvSpPr>
            <p:cNvPr id="710" name="Google Shape;710;p13"/>
            <p:cNvSpPr/>
            <p:nvPr/>
          </p:nvSpPr>
          <p:spPr>
            <a:xfrm>
              <a:off x="685800" y="1600200"/>
              <a:ext cx="3243263" cy="1079500"/>
            </a:xfrm>
            <a:prstGeom prst="roundRect">
              <a:avLst>
                <a:gd fmla="val 16667" name="adj"/>
              </a:avLst>
            </a:prstGeom>
            <a:solidFill>
              <a:srgbClr val="33CCCC">
                <a:alpha val="49803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3"/>
            <p:cNvSpPr txBox="1"/>
            <p:nvPr/>
          </p:nvSpPr>
          <p:spPr>
            <a:xfrm>
              <a:off x="1593866" y="1592263"/>
              <a:ext cx="1390617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User Workstation</a:t>
              </a: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447800" y="2209800"/>
              <a:ext cx="1828800" cy="39528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UNICORE GUI</a:t>
              </a:r>
              <a:endParaRPr/>
            </a:p>
          </p:txBody>
        </p:sp>
        <p:cxnSp>
          <p:nvCxnSpPr>
            <p:cNvPr id="713" name="Google Shape;713;p13"/>
            <p:cNvCxnSpPr>
              <a:stCxn id="710" idx="2"/>
              <a:endCxn id="714" idx="0"/>
            </p:cNvCxnSpPr>
            <p:nvPr/>
          </p:nvCxnSpPr>
          <p:spPr>
            <a:xfrm>
              <a:off x="2307432" y="2679700"/>
              <a:ext cx="10200" cy="10542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15" name="Google Shape;715;p13"/>
            <p:cNvSpPr/>
            <p:nvPr/>
          </p:nvSpPr>
          <p:spPr>
            <a:xfrm>
              <a:off x="685800" y="3200400"/>
              <a:ext cx="3276600" cy="1800225"/>
            </a:xfrm>
            <a:prstGeom prst="roundRect">
              <a:avLst>
                <a:gd fmla="val 16667" name="adj"/>
              </a:avLst>
            </a:prstGeom>
            <a:solidFill>
              <a:schemeClr val="accent1">
                <a:alpha val="49803"/>
              </a:scheme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3"/>
            <p:cNvSpPr txBox="1"/>
            <p:nvPr/>
          </p:nvSpPr>
          <p:spPr>
            <a:xfrm>
              <a:off x="2156517" y="3429000"/>
              <a:ext cx="87516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7" name="Google Shape;717;p13"/>
            <p:cNvSpPr txBox="1"/>
            <p:nvPr/>
          </p:nvSpPr>
          <p:spPr>
            <a:xfrm>
              <a:off x="1371600" y="3192463"/>
              <a:ext cx="142102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UNICORE Server</a:t>
              </a: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914400" y="3733800"/>
              <a:ext cx="2806700" cy="5032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Gateway</a:t>
              </a:r>
              <a:endParaRPr/>
            </a:p>
          </p:txBody>
        </p:sp>
        <p:cxnSp>
          <p:nvCxnSpPr>
            <p:cNvPr id="718" name="Google Shape;718;p13"/>
            <p:cNvCxnSpPr/>
            <p:nvPr/>
          </p:nvCxnSpPr>
          <p:spPr>
            <a:xfrm>
              <a:off x="2438400" y="4800600"/>
              <a:ext cx="0" cy="53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19" name="Google Shape;719;p13"/>
            <p:cNvSpPr txBox="1"/>
            <p:nvPr/>
          </p:nvSpPr>
          <p:spPr>
            <a:xfrm>
              <a:off x="1447800" y="6240463"/>
              <a:ext cx="1354196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UNICORE Site </a:t>
              </a:r>
              <a:r>
                <a:rPr i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3"/>
            <p:cNvSpPr/>
            <p:nvPr/>
          </p:nvSpPr>
          <p:spPr>
            <a:xfrm>
              <a:off x="5257800" y="3200400"/>
              <a:ext cx="3276600" cy="1800225"/>
            </a:xfrm>
            <a:prstGeom prst="roundRect">
              <a:avLst>
                <a:gd fmla="val 16667" name="adj"/>
              </a:avLst>
            </a:prstGeom>
            <a:solidFill>
              <a:schemeClr val="accent1">
                <a:alpha val="49803"/>
              </a:scheme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3"/>
            <p:cNvSpPr txBox="1"/>
            <p:nvPr/>
          </p:nvSpPr>
          <p:spPr>
            <a:xfrm>
              <a:off x="6804717" y="3429000"/>
              <a:ext cx="87516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2" name="Google Shape;722;p13"/>
            <p:cNvSpPr txBox="1"/>
            <p:nvPr/>
          </p:nvSpPr>
          <p:spPr>
            <a:xfrm>
              <a:off x="5943600" y="3192463"/>
              <a:ext cx="142102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UNICORE Server</a:t>
              </a: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>
              <a:off x="5562600" y="3733800"/>
              <a:ext cx="2806700" cy="50323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Gateway</a:t>
              </a:r>
              <a:endParaRPr/>
            </a:p>
          </p:txBody>
        </p:sp>
        <p:cxnSp>
          <p:nvCxnSpPr>
            <p:cNvPr id="724" name="Google Shape;724;p13"/>
            <p:cNvCxnSpPr/>
            <p:nvPr/>
          </p:nvCxnSpPr>
          <p:spPr>
            <a:xfrm>
              <a:off x="7086600" y="4724400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25" name="Google Shape;725;p13"/>
            <p:cNvSpPr txBox="1"/>
            <p:nvPr/>
          </p:nvSpPr>
          <p:spPr>
            <a:xfrm>
              <a:off x="6096000" y="6240463"/>
              <a:ext cx="1354196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UNICORE Site </a:t>
              </a:r>
              <a:r>
                <a:rPr i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6" name="Google Shape;726;p13"/>
            <p:cNvSpPr txBox="1"/>
            <p:nvPr/>
          </p:nvSpPr>
          <p:spPr>
            <a:xfrm>
              <a:off x="2346325" y="2708275"/>
              <a:ext cx="41631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SSL</a:t>
              </a:r>
              <a:endParaRPr/>
            </a:p>
          </p:txBody>
        </p:sp>
        <p:sp>
          <p:nvSpPr>
            <p:cNvPr id="727" name="Google Shape;727;p13"/>
            <p:cNvSpPr txBox="1"/>
            <p:nvPr/>
          </p:nvSpPr>
          <p:spPr>
            <a:xfrm>
              <a:off x="2590800" y="4953000"/>
              <a:ext cx="66312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TCP/IP</a:t>
              </a: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7239000" y="4953000"/>
              <a:ext cx="66312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TCP/IP</a:t>
              </a: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4876800" y="2209800"/>
              <a:ext cx="2057400" cy="457200"/>
            </a:xfrm>
            <a:prstGeom prst="roundRect">
              <a:avLst>
                <a:gd fmla="val 16667" name="adj"/>
              </a:avLst>
            </a:prstGeom>
            <a:solidFill>
              <a:srgbClr val="CCFFCC">
                <a:alpha val="49803"/>
              </a:srgbClr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Site List</a:t>
              </a:r>
              <a:endParaRPr/>
            </a:p>
          </p:txBody>
        </p:sp>
        <p:cxnSp>
          <p:nvCxnSpPr>
            <p:cNvPr id="730" name="Google Shape;730;p13"/>
            <p:cNvCxnSpPr/>
            <p:nvPr/>
          </p:nvCxnSpPr>
          <p:spPr>
            <a:xfrm>
              <a:off x="3276600" y="2362200"/>
              <a:ext cx="16002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ot"/>
              <a:round/>
              <a:headEnd len="med" w="med" type="triangle"/>
              <a:tailEnd len="med" w="med" type="triangle"/>
            </a:ln>
          </p:spPr>
        </p:cxnSp>
        <p:sp>
          <p:nvSpPr>
            <p:cNvPr id="731" name="Google Shape;731;p13"/>
            <p:cNvSpPr txBox="1"/>
            <p:nvPr/>
          </p:nvSpPr>
          <p:spPr>
            <a:xfrm>
              <a:off x="3962400" y="2362200"/>
              <a:ext cx="537821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HTTP</a:t>
              </a: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4114800" y="4191000"/>
              <a:ext cx="416314" cy="24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SSL</a:t>
              </a:r>
              <a:endParaRPr/>
            </a:p>
          </p:txBody>
        </p:sp>
        <p:grpSp>
          <p:nvGrpSpPr>
            <p:cNvPr id="733" name="Google Shape;733;p13"/>
            <p:cNvGrpSpPr/>
            <p:nvPr/>
          </p:nvGrpSpPr>
          <p:grpSpPr>
            <a:xfrm>
              <a:off x="762000" y="5334000"/>
              <a:ext cx="3184525" cy="776288"/>
              <a:chOff x="480" y="3360"/>
              <a:chExt cx="2006" cy="489"/>
            </a:xfrm>
          </p:grpSpPr>
          <p:sp>
            <p:nvSpPr>
              <p:cNvPr id="734" name="Google Shape;734;p13"/>
              <p:cNvSpPr/>
              <p:nvPr/>
            </p:nvSpPr>
            <p:spPr>
              <a:xfrm>
                <a:off x="672" y="3360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Batchsystem</a:t>
                </a:r>
                <a:endParaRPr/>
              </a:p>
            </p:txBody>
          </p:sp>
          <p:sp>
            <p:nvSpPr>
              <p:cNvPr id="735" name="Google Shape;735;p13"/>
              <p:cNvSpPr/>
              <p:nvPr/>
            </p:nvSpPr>
            <p:spPr>
              <a:xfrm>
                <a:off x="576" y="3408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Batchsystem</a:t>
                </a:r>
                <a:endParaRPr/>
              </a:p>
            </p:txBody>
          </p:sp>
          <p:sp>
            <p:nvSpPr>
              <p:cNvPr id="736" name="Google Shape;736;p13"/>
              <p:cNvSpPr/>
              <p:nvPr/>
            </p:nvSpPr>
            <p:spPr>
              <a:xfrm>
                <a:off x="480" y="3456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37" name="Google Shape;737;p13"/>
              <p:cNvSpPr/>
              <p:nvPr/>
            </p:nvSpPr>
            <p:spPr>
              <a:xfrm>
                <a:off x="672" y="3504"/>
                <a:ext cx="1392" cy="144"/>
              </a:xfrm>
              <a:prstGeom prst="roundRect">
                <a:avLst>
                  <a:gd fmla="val 16667" name="adj"/>
                </a:avLst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Target System Interface</a:t>
                </a:r>
                <a:endParaRPr/>
              </a:p>
            </p:txBody>
          </p:sp>
          <p:sp>
            <p:nvSpPr>
              <p:cNvPr id="738" name="Google Shape;738;p13"/>
              <p:cNvSpPr/>
              <p:nvPr/>
            </p:nvSpPr>
            <p:spPr>
              <a:xfrm>
                <a:off x="672" y="3696"/>
                <a:ext cx="1392" cy="14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Batch SubSystem</a:t>
                </a:r>
                <a:endParaRPr/>
              </a:p>
            </p:txBody>
          </p:sp>
        </p:grpSp>
        <p:grpSp>
          <p:nvGrpSpPr>
            <p:cNvPr id="739" name="Google Shape;739;p13"/>
            <p:cNvGrpSpPr/>
            <p:nvPr/>
          </p:nvGrpSpPr>
          <p:grpSpPr>
            <a:xfrm>
              <a:off x="5334000" y="5334000"/>
              <a:ext cx="3184525" cy="776288"/>
              <a:chOff x="480" y="3360"/>
              <a:chExt cx="2006" cy="489"/>
            </a:xfrm>
          </p:grpSpPr>
          <p:sp>
            <p:nvSpPr>
              <p:cNvPr id="740" name="Google Shape;740;p13"/>
              <p:cNvSpPr/>
              <p:nvPr/>
            </p:nvSpPr>
            <p:spPr>
              <a:xfrm>
                <a:off x="672" y="3360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Batchsystem</a:t>
                </a:r>
                <a:endParaRPr/>
              </a:p>
            </p:txBody>
          </p:sp>
          <p:sp>
            <p:nvSpPr>
              <p:cNvPr id="741" name="Google Shape;741;p13"/>
              <p:cNvSpPr/>
              <p:nvPr/>
            </p:nvSpPr>
            <p:spPr>
              <a:xfrm>
                <a:off x="576" y="3408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Batchsystem</a:t>
                </a:r>
                <a:endParaRPr/>
              </a:p>
            </p:txBody>
          </p:sp>
          <p:sp>
            <p:nvSpPr>
              <p:cNvPr id="742" name="Google Shape;742;p13"/>
              <p:cNvSpPr/>
              <p:nvPr/>
            </p:nvSpPr>
            <p:spPr>
              <a:xfrm>
                <a:off x="480" y="3456"/>
                <a:ext cx="1814" cy="393"/>
              </a:xfrm>
              <a:prstGeom prst="roundRect">
                <a:avLst>
                  <a:gd fmla="val 16667" name="adj"/>
                </a:avLst>
              </a:prstGeom>
              <a:solidFill>
                <a:srgbClr val="FF66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43" name="Google Shape;743;p13"/>
              <p:cNvSpPr/>
              <p:nvPr/>
            </p:nvSpPr>
            <p:spPr>
              <a:xfrm>
                <a:off x="672" y="3504"/>
                <a:ext cx="1392" cy="144"/>
              </a:xfrm>
              <a:prstGeom prst="roundRect">
                <a:avLst>
                  <a:gd fmla="val 16667" name="adj"/>
                </a:avLst>
              </a:prstGeom>
              <a:solidFill>
                <a:srgbClr val="EAEAE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Target System Interface</a:t>
                </a:r>
                <a:endParaRPr/>
              </a:p>
            </p:txBody>
          </p:sp>
          <p:sp>
            <p:nvSpPr>
              <p:cNvPr id="744" name="Google Shape;744;p13"/>
              <p:cNvSpPr/>
              <p:nvPr/>
            </p:nvSpPr>
            <p:spPr>
              <a:xfrm>
                <a:off x="672" y="3696"/>
                <a:ext cx="1392" cy="144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Batch SubSystem</a:t>
                </a:r>
                <a:endParaRPr/>
              </a:p>
            </p:txBody>
          </p:sp>
        </p:grpSp>
        <p:cxnSp>
          <p:nvCxnSpPr>
            <p:cNvPr id="745" name="Google Shape;745;p13"/>
            <p:cNvCxnSpPr/>
            <p:nvPr/>
          </p:nvCxnSpPr>
          <p:spPr>
            <a:xfrm>
              <a:off x="6858000" y="4800600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6" name="Google Shape;746;p13"/>
            <p:cNvCxnSpPr/>
            <p:nvPr/>
          </p:nvCxnSpPr>
          <p:spPr>
            <a:xfrm>
              <a:off x="6629400" y="4876800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" name="Google Shape;747;p13"/>
            <p:cNvCxnSpPr/>
            <p:nvPr/>
          </p:nvCxnSpPr>
          <p:spPr>
            <a:xfrm>
              <a:off x="2209800" y="4876800"/>
              <a:ext cx="0" cy="53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8" name="Google Shape;748;p13"/>
            <p:cNvCxnSpPr/>
            <p:nvPr/>
          </p:nvCxnSpPr>
          <p:spPr>
            <a:xfrm>
              <a:off x="1981200" y="4876800"/>
              <a:ext cx="0" cy="609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grpSp>
          <p:nvGrpSpPr>
            <p:cNvPr id="749" name="Google Shape;749;p13"/>
            <p:cNvGrpSpPr/>
            <p:nvPr/>
          </p:nvGrpSpPr>
          <p:grpSpPr>
            <a:xfrm>
              <a:off x="912813" y="4237038"/>
              <a:ext cx="2822575" cy="685800"/>
              <a:chOff x="575" y="2669"/>
              <a:chExt cx="1778" cy="432"/>
            </a:xfrm>
          </p:grpSpPr>
          <p:sp>
            <p:nvSpPr>
              <p:cNvPr id="750" name="Google Shape;750;p13"/>
              <p:cNvSpPr/>
              <p:nvPr/>
            </p:nvSpPr>
            <p:spPr>
              <a:xfrm>
                <a:off x="672" y="2784"/>
                <a:ext cx="1681" cy="221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Network Job Supervisor</a:t>
                </a:r>
                <a:endParaRPr/>
              </a:p>
            </p:txBody>
          </p:sp>
          <p:sp>
            <p:nvSpPr>
              <p:cNvPr id="751" name="Google Shape;751;p13"/>
              <p:cNvSpPr/>
              <p:nvPr/>
            </p:nvSpPr>
            <p:spPr>
              <a:xfrm>
                <a:off x="624" y="2832"/>
                <a:ext cx="1681" cy="221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Network Job Supervisor</a:t>
                </a:r>
                <a:endParaRPr/>
              </a:p>
            </p:txBody>
          </p:sp>
          <p:sp>
            <p:nvSpPr>
              <p:cNvPr id="752" name="Google Shape;752;p13"/>
              <p:cNvSpPr/>
              <p:nvPr/>
            </p:nvSpPr>
            <p:spPr>
              <a:xfrm>
                <a:off x="575" y="2880"/>
                <a:ext cx="1681" cy="221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Network Job Supervisor</a:t>
                </a:r>
                <a:endParaRPr/>
              </a:p>
            </p:txBody>
          </p:sp>
          <p:cxnSp>
            <p:nvCxnSpPr>
              <p:cNvPr id="753" name="Google Shape;753;p13"/>
              <p:cNvCxnSpPr>
                <a:stCxn id="714" idx="2"/>
                <a:endCxn id="752" idx="0"/>
              </p:cNvCxnSpPr>
              <p:nvPr/>
            </p:nvCxnSpPr>
            <p:spPr>
              <a:xfrm>
                <a:off x="1460" y="2669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754" name="Google Shape;754;p13"/>
              <p:cNvCxnSpPr>
                <a:stCxn id="714" idx="2"/>
                <a:endCxn id="751" idx="0"/>
              </p:cNvCxnSpPr>
              <p:nvPr/>
            </p:nvCxnSpPr>
            <p:spPr>
              <a:xfrm>
                <a:off x="1460" y="2669"/>
                <a:ext cx="0" cy="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755" name="Google Shape;755;p13"/>
              <p:cNvCxnSpPr>
                <a:stCxn id="714" idx="2"/>
                <a:endCxn id="750" idx="0"/>
              </p:cNvCxnSpPr>
              <p:nvPr/>
            </p:nvCxnSpPr>
            <p:spPr>
              <a:xfrm>
                <a:off x="1460" y="2669"/>
                <a:ext cx="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</p:grpSp>
        <p:cxnSp>
          <p:nvCxnSpPr>
            <p:cNvPr id="756" name="Google Shape;756;p13"/>
            <p:cNvCxnSpPr>
              <a:stCxn id="752" idx="3"/>
              <a:endCxn id="723" idx="1"/>
            </p:cNvCxnSpPr>
            <p:nvPr/>
          </p:nvCxnSpPr>
          <p:spPr>
            <a:xfrm flipH="1" rot="10800000">
              <a:off x="3581400" y="3985419"/>
              <a:ext cx="1981200" cy="762000"/>
            </a:xfrm>
            <a:prstGeom prst="bentConnector3">
              <a:avLst>
                <a:gd fmla="val -9123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757" name="Google Shape;757;p13"/>
            <p:cNvCxnSpPr>
              <a:stCxn id="751" idx="3"/>
              <a:endCxn id="723" idx="1"/>
            </p:cNvCxnSpPr>
            <p:nvPr/>
          </p:nvCxnSpPr>
          <p:spPr>
            <a:xfrm flipH="1" rot="10800000">
              <a:off x="3659188" y="3985419"/>
              <a:ext cx="1903500" cy="685800"/>
            </a:xfrm>
            <a:prstGeom prst="bentConnector3">
              <a:avLst>
                <a:gd fmla="val -98099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cxnSp>
          <p:nvCxnSpPr>
            <p:cNvPr id="758" name="Google Shape;758;p13"/>
            <p:cNvCxnSpPr>
              <a:stCxn id="750" idx="3"/>
              <a:endCxn id="723" idx="1"/>
            </p:cNvCxnSpPr>
            <p:nvPr/>
          </p:nvCxnSpPr>
          <p:spPr>
            <a:xfrm flipH="1" rot="10800000">
              <a:off x="3735388" y="3985419"/>
              <a:ext cx="1827300" cy="609600"/>
            </a:xfrm>
            <a:prstGeom prst="bentConnector3">
              <a:avLst>
                <a:gd fmla="val -105372" name="adj1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med" w="med" type="triangle"/>
              <a:tailEnd len="med" w="med" type="triangle"/>
            </a:ln>
          </p:spPr>
        </p:cxnSp>
        <p:sp>
          <p:nvSpPr>
            <p:cNvPr id="759" name="Google Shape;759;p13"/>
            <p:cNvSpPr/>
            <p:nvPr/>
          </p:nvSpPr>
          <p:spPr>
            <a:xfrm>
              <a:off x="5716588" y="4373563"/>
              <a:ext cx="2668587" cy="35083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 Job Supervisor</a:t>
              </a: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5640388" y="4449763"/>
              <a:ext cx="2668587" cy="35083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Network Job Supervisor</a:t>
              </a: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5562600" y="4525963"/>
              <a:ext cx="2668588" cy="35083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 Job Supervisor</a:t>
              </a:r>
              <a:endPara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762" name="Google Shape;762;p13"/>
            <p:cNvCxnSpPr>
              <a:endCxn id="761" idx="0"/>
            </p:cNvCxnSpPr>
            <p:nvPr/>
          </p:nvCxnSpPr>
          <p:spPr>
            <a:xfrm flipH="1">
              <a:off x="6896894" y="4190863"/>
              <a:ext cx="69900" cy="335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63" name="Google Shape;763;p13"/>
            <p:cNvCxnSpPr>
              <a:endCxn id="760" idx="0"/>
            </p:cNvCxnSpPr>
            <p:nvPr/>
          </p:nvCxnSpPr>
          <p:spPr>
            <a:xfrm>
              <a:off x="6966882" y="4190863"/>
              <a:ext cx="7800" cy="258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64" name="Google Shape;764;p13"/>
            <p:cNvCxnSpPr>
              <a:endCxn id="759" idx="0"/>
            </p:cNvCxnSpPr>
            <p:nvPr/>
          </p:nvCxnSpPr>
          <p:spPr>
            <a:xfrm>
              <a:off x="6966882" y="4190863"/>
              <a:ext cx="84000" cy="182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765" name="Google Shape;765;p13"/>
          <p:cNvSpPr/>
          <p:nvPr/>
        </p:nvSpPr>
        <p:spPr>
          <a:xfrm>
            <a:off x="2" y="2"/>
            <a:ext cx="20198961" cy="18136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3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None/>
            </a:pPr>
            <a:r>
              <a:rPr b="0" i="0" lang="en-US" sz="5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UNICORE Architecture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4"/>
          <p:cNvSpPr/>
          <p:nvPr/>
        </p:nvSpPr>
        <p:spPr>
          <a:xfrm>
            <a:off x="2" y="2"/>
            <a:ext cx="20198961" cy="1813601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4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5"/>
              <a:buFont typeface="Calibri"/>
              <a:buNone/>
            </a:pPr>
            <a:r>
              <a:rPr b="0" i="0" lang="en-US" sz="59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UNICORE Architecture</a:t>
            </a:r>
            <a:endParaRPr/>
          </a:p>
        </p:txBody>
      </p:sp>
      <p:grpSp>
        <p:nvGrpSpPr>
          <p:cNvPr id="773" name="Google Shape;773;p14"/>
          <p:cNvGrpSpPr/>
          <p:nvPr/>
        </p:nvGrpSpPr>
        <p:grpSpPr>
          <a:xfrm>
            <a:off x="4003378" y="1912826"/>
            <a:ext cx="11289878" cy="11137825"/>
            <a:chOff x="1714500" y="965200"/>
            <a:chExt cx="5905500" cy="5511800"/>
          </a:xfrm>
        </p:grpSpPr>
        <p:grpSp>
          <p:nvGrpSpPr>
            <p:cNvPr id="774" name="Google Shape;774;p14"/>
            <p:cNvGrpSpPr/>
            <p:nvPr/>
          </p:nvGrpSpPr>
          <p:grpSpPr>
            <a:xfrm>
              <a:off x="1714500" y="2622550"/>
              <a:ext cx="5905500" cy="2135188"/>
              <a:chOff x="1080" y="1652"/>
              <a:chExt cx="3720" cy="1345"/>
            </a:xfrm>
          </p:grpSpPr>
          <p:sp>
            <p:nvSpPr>
              <p:cNvPr id="775" name="Google Shape;775;p14"/>
              <p:cNvSpPr/>
              <p:nvPr/>
            </p:nvSpPr>
            <p:spPr>
              <a:xfrm>
                <a:off x="1080" y="1653"/>
                <a:ext cx="3720" cy="1344"/>
              </a:xfrm>
              <a:prstGeom prst="roundRect">
                <a:avLst>
                  <a:gd fmla="val 16667" name="adj"/>
                </a:avLst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6" name="Google Shape;776;p14"/>
              <p:cNvSpPr txBox="1"/>
              <p:nvPr/>
            </p:nvSpPr>
            <p:spPr>
              <a:xfrm>
                <a:off x="1156" y="1652"/>
                <a:ext cx="728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Server@Usite</a:t>
                </a:r>
                <a:endParaRPr/>
              </a:p>
            </p:txBody>
          </p:sp>
        </p:grpSp>
        <p:grpSp>
          <p:nvGrpSpPr>
            <p:cNvPr id="777" name="Google Shape;777;p14"/>
            <p:cNvGrpSpPr/>
            <p:nvPr/>
          </p:nvGrpSpPr>
          <p:grpSpPr>
            <a:xfrm>
              <a:off x="1714500" y="965200"/>
              <a:ext cx="5838825" cy="1220788"/>
              <a:chOff x="1080" y="608"/>
              <a:chExt cx="3678" cy="769"/>
            </a:xfrm>
          </p:grpSpPr>
          <p:sp>
            <p:nvSpPr>
              <p:cNvPr id="778" name="Google Shape;778;p14"/>
              <p:cNvSpPr/>
              <p:nvPr/>
            </p:nvSpPr>
            <p:spPr>
              <a:xfrm>
                <a:off x="1080" y="621"/>
                <a:ext cx="3678" cy="756"/>
              </a:xfrm>
              <a:prstGeom prst="roundRect">
                <a:avLst>
                  <a:gd fmla="val 16667" name="adj"/>
                </a:avLst>
              </a:prstGeom>
              <a:solidFill>
                <a:srgbClr val="33CC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410" y="806"/>
                <a:ext cx="3118" cy="500"/>
              </a:xfrm>
              <a:prstGeom prst="roundRect">
                <a:avLst>
                  <a:gd fmla="val 16667" name="adj"/>
                </a:avLst>
              </a:prstGeom>
              <a:solidFill>
                <a:srgbClr val="C0C0C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80" name="Google Shape;780;p14"/>
              <p:cNvSpPr/>
              <p:nvPr/>
            </p:nvSpPr>
            <p:spPr>
              <a:xfrm>
                <a:off x="2539" y="901"/>
                <a:ext cx="933" cy="23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X.509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 Certificate</a:t>
                </a:r>
                <a:endParaRPr/>
              </a:p>
            </p:txBody>
          </p:sp>
          <p:sp>
            <p:nvSpPr>
              <p:cNvPr id="781" name="Google Shape;781;p14"/>
              <p:cNvSpPr/>
              <p:nvPr/>
            </p:nvSpPr>
            <p:spPr>
              <a:xfrm>
                <a:off x="1436" y="1051"/>
                <a:ext cx="1172" cy="22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Job Preparation Agent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(JPA)</a:t>
                </a: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>
                <a:off x="3399" y="1051"/>
                <a:ext cx="1091" cy="22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Job Monitor Controller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(JMC)</a:t>
                </a:r>
                <a:endParaRPr/>
              </a:p>
            </p:txBody>
          </p:sp>
          <p:sp>
            <p:nvSpPr>
              <p:cNvPr id="783" name="Google Shape;783;p14"/>
              <p:cNvSpPr txBox="1"/>
              <p:nvPr/>
            </p:nvSpPr>
            <p:spPr>
              <a:xfrm>
                <a:off x="1129" y="608"/>
                <a:ext cx="968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User@Workstation</a:t>
                </a:r>
                <a:endParaRPr/>
              </a:p>
            </p:txBody>
          </p:sp>
          <p:sp>
            <p:nvSpPr>
              <p:cNvPr id="784" name="Google Shape;784;p14"/>
              <p:cNvSpPr txBox="1"/>
              <p:nvPr/>
            </p:nvSpPr>
            <p:spPr>
              <a:xfrm>
                <a:off x="1418" y="779"/>
                <a:ext cx="905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UNICORE Client</a:t>
                </a:r>
                <a:endParaRPr/>
              </a:p>
            </p:txBody>
          </p:sp>
        </p:grpSp>
        <p:grpSp>
          <p:nvGrpSpPr>
            <p:cNvPr id="785" name="Google Shape;785;p14"/>
            <p:cNvGrpSpPr/>
            <p:nvPr/>
          </p:nvGrpSpPr>
          <p:grpSpPr>
            <a:xfrm>
              <a:off x="1714500" y="4214813"/>
              <a:ext cx="5905500" cy="2262187"/>
              <a:chOff x="1080" y="2655"/>
              <a:chExt cx="3720" cy="1425"/>
            </a:xfrm>
          </p:grpSpPr>
          <p:sp>
            <p:nvSpPr>
              <p:cNvPr id="786" name="Google Shape;786;p14"/>
              <p:cNvSpPr/>
              <p:nvPr/>
            </p:nvSpPr>
            <p:spPr>
              <a:xfrm>
                <a:off x="1080" y="3262"/>
                <a:ext cx="3720" cy="818"/>
              </a:xfrm>
              <a:prstGeom prst="roundRect">
                <a:avLst>
                  <a:gd fmla="val 16667" name="adj"/>
                </a:avLst>
              </a:prstGeom>
              <a:solidFill>
                <a:srgbClr val="FF99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grpSp>
            <p:nvGrpSpPr>
              <p:cNvPr id="787" name="Google Shape;787;p14"/>
              <p:cNvGrpSpPr/>
              <p:nvPr/>
            </p:nvGrpSpPr>
            <p:grpSpPr>
              <a:xfrm>
                <a:off x="2731" y="3715"/>
                <a:ext cx="262" cy="21"/>
                <a:chOff x="2256" y="2688"/>
                <a:chExt cx="336" cy="48"/>
              </a:xfrm>
            </p:grpSpPr>
            <p:sp>
              <p:nvSpPr>
                <p:cNvPr id="788" name="Google Shape;788;p14"/>
                <p:cNvSpPr/>
                <p:nvPr/>
              </p:nvSpPr>
              <p:spPr>
                <a:xfrm>
                  <a:off x="2256" y="2688"/>
                  <a:ext cx="48" cy="4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14"/>
                <p:cNvSpPr/>
                <p:nvPr/>
              </p:nvSpPr>
              <p:spPr>
                <a:xfrm>
                  <a:off x="2400" y="2688"/>
                  <a:ext cx="48" cy="4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14"/>
                <p:cNvSpPr/>
                <p:nvPr/>
              </p:nvSpPr>
              <p:spPr>
                <a:xfrm>
                  <a:off x="2544" y="2688"/>
                  <a:ext cx="48" cy="4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1" name="Google Shape;791;p14"/>
              <p:cNvSpPr txBox="1"/>
              <p:nvPr/>
            </p:nvSpPr>
            <p:spPr>
              <a:xfrm>
                <a:off x="2631" y="3303"/>
                <a:ext cx="511" cy="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hosts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in a Vsite</a:t>
                </a:r>
                <a:endParaRPr/>
              </a:p>
            </p:txBody>
          </p:sp>
          <p:sp>
            <p:nvSpPr>
              <p:cNvPr id="792" name="Google Shape;792;p14"/>
              <p:cNvSpPr/>
              <p:nvPr/>
            </p:nvSpPr>
            <p:spPr>
              <a:xfrm>
                <a:off x="1267" y="3570"/>
                <a:ext cx="938" cy="10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14"/>
              <p:cNvSpPr/>
              <p:nvPr/>
            </p:nvSpPr>
            <p:spPr>
              <a:xfrm>
                <a:off x="1267" y="3427"/>
                <a:ext cx="938" cy="102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14"/>
              <p:cNvSpPr/>
              <p:nvPr/>
            </p:nvSpPr>
            <p:spPr>
              <a:xfrm>
                <a:off x="1230" y="3324"/>
                <a:ext cx="1013" cy="67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795" name="Google Shape;795;p14"/>
              <p:cNvSpPr txBox="1"/>
              <p:nvPr/>
            </p:nvSpPr>
            <p:spPr>
              <a:xfrm>
                <a:off x="1201" y="3262"/>
                <a:ext cx="442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system</a:t>
                </a:r>
                <a:r>
                  <a:rPr b="1" baseline="-25000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  <a:endParaRPr baseline="-25000" sz="2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96" name="Google Shape;796;p14"/>
              <p:cNvSpPr txBox="1"/>
              <p:nvPr/>
            </p:nvSpPr>
            <p:spPr>
              <a:xfrm>
                <a:off x="1452" y="3423"/>
                <a:ext cx="649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TS Interface</a:t>
                </a:r>
                <a:endParaRPr/>
              </a:p>
            </p:txBody>
          </p:sp>
          <p:sp>
            <p:nvSpPr>
              <p:cNvPr id="797" name="Google Shape;797;p14"/>
              <p:cNvSpPr/>
              <p:nvPr/>
            </p:nvSpPr>
            <p:spPr>
              <a:xfrm>
                <a:off x="1305" y="3427"/>
                <a:ext cx="863" cy="102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14"/>
              <p:cNvSpPr txBox="1"/>
              <p:nvPr/>
            </p:nvSpPr>
            <p:spPr>
              <a:xfrm>
                <a:off x="1354" y="3613"/>
                <a:ext cx="873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batch subsystem</a:t>
                </a:r>
                <a:r>
                  <a:rPr baseline="-25000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</a:t>
                </a:r>
                <a:endParaRPr/>
              </a:p>
            </p:txBody>
          </p:sp>
          <p:sp>
            <p:nvSpPr>
              <p:cNvPr id="799" name="Google Shape;799;p14"/>
              <p:cNvSpPr/>
              <p:nvPr/>
            </p:nvSpPr>
            <p:spPr>
              <a:xfrm>
                <a:off x="1305" y="3633"/>
                <a:ext cx="863" cy="103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14"/>
              <p:cNvSpPr/>
              <p:nvPr/>
            </p:nvSpPr>
            <p:spPr>
              <a:xfrm>
                <a:off x="1342" y="3798"/>
                <a:ext cx="263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14"/>
              <p:cNvSpPr/>
              <p:nvPr/>
            </p:nvSpPr>
            <p:spPr>
              <a:xfrm>
                <a:off x="1605" y="3798"/>
                <a:ext cx="262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4"/>
              <p:cNvSpPr/>
              <p:nvPr/>
            </p:nvSpPr>
            <p:spPr>
              <a:xfrm>
                <a:off x="1867" y="3798"/>
                <a:ext cx="264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4"/>
              <p:cNvSpPr/>
              <p:nvPr/>
            </p:nvSpPr>
            <p:spPr>
              <a:xfrm>
                <a:off x="3668" y="3570"/>
                <a:ext cx="938" cy="10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4"/>
              <p:cNvSpPr/>
              <p:nvPr/>
            </p:nvSpPr>
            <p:spPr>
              <a:xfrm>
                <a:off x="3668" y="3427"/>
                <a:ext cx="938" cy="102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14"/>
              <p:cNvSpPr/>
              <p:nvPr/>
            </p:nvSpPr>
            <p:spPr>
              <a:xfrm>
                <a:off x="3630" y="3324"/>
                <a:ext cx="1014" cy="67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06" name="Google Shape;806;p14"/>
              <p:cNvSpPr txBox="1"/>
              <p:nvPr/>
            </p:nvSpPr>
            <p:spPr>
              <a:xfrm>
                <a:off x="3602" y="3262"/>
                <a:ext cx="446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system</a:t>
                </a:r>
                <a:r>
                  <a:rPr b="1" baseline="-25000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n</a:t>
                </a:r>
                <a:endParaRPr/>
              </a:p>
            </p:txBody>
          </p:sp>
          <p:sp>
            <p:nvSpPr>
              <p:cNvPr id="807" name="Google Shape;807;p14"/>
              <p:cNvSpPr txBox="1"/>
              <p:nvPr/>
            </p:nvSpPr>
            <p:spPr>
              <a:xfrm>
                <a:off x="3853" y="3423"/>
                <a:ext cx="649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TS Interface</a:t>
                </a:r>
                <a:endParaRPr/>
              </a:p>
            </p:txBody>
          </p:sp>
          <p:sp>
            <p:nvSpPr>
              <p:cNvPr id="808" name="Google Shape;808;p14"/>
              <p:cNvSpPr/>
              <p:nvPr/>
            </p:nvSpPr>
            <p:spPr>
              <a:xfrm>
                <a:off x="3705" y="3427"/>
                <a:ext cx="863" cy="102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4"/>
              <p:cNvSpPr txBox="1"/>
              <p:nvPr/>
            </p:nvSpPr>
            <p:spPr>
              <a:xfrm>
                <a:off x="3794" y="3629"/>
                <a:ext cx="878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batch subsystem</a:t>
                </a:r>
                <a:r>
                  <a:rPr baseline="-25000"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x</a:t>
                </a:r>
                <a:endParaRPr/>
              </a:p>
            </p:txBody>
          </p:sp>
          <p:sp>
            <p:nvSpPr>
              <p:cNvPr id="810" name="Google Shape;810;p14"/>
              <p:cNvSpPr/>
              <p:nvPr/>
            </p:nvSpPr>
            <p:spPr>
              <a:xfrm>
                <a:off x="3705" y="3633"/>
                <a:ext cx="863" cy="124"/>
              </a:xfrm>
              <a:prstGeom prst="roundRect">
                <a:avLst>
                  <a:gd fmla="val 16667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4"/>
              <p:cNvSpPr/>
              <p:nvPr/>
            </p:nvSpPr>
            <p:spPr>
              <a:xfrm>
                <a:off x="3743" y="3798"/>
                <a:ext cx="263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14"/>
              <p:cNvSpPr/>
              <p:nvPr/>
            </p:nvSpPr>
            <p:spPr>
              <a:xfrm>
                <a:off x="4006" y="3798"/>
                <a:ext cx="262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14"/>
              <p:cNvSpPr/>
              <p:nvPr/>
            </p:nvSpPr>
            <p:spPr>
              <a:xfrm>
                <a:off x="4268" y="3798"/>
                <a:ext cx="262" cy="186"/>
              </a:xfrm>
              <a:prstGeom prst="can">
                <a:avLst>
                  <a:gd fmla="val 25000" name="adj"/>
                </a:avLst>
              </a:prstGeom>
              <a:solidFill>
                <a:srgbClr val="FFFFCC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14" name="Google Shape;814;p14"/>
              <p:cNvCxnSpPr>
                <a:stCxn id="815" idx="2"/>
                <a:endCxn id="797" idx="0"/>
              </p:cNvCxnSpPr>
              <p:nvPr/>
            </p:nvCxnSpPr>
            <p:spPr>
              <a:xfrm rot="5400000">
                <a:off x="1750" y="2505"/>
                <a:ext cx="900" cy="1200"/>
              </a:xfrm>
              <a:prstGeom prst="bentConnector3">
                <a:avLst>
                  <a:gd fmla="val -343664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cxnSp>
            <p:nvCxnSpPr>
              <p:cNvPr id="816" name="Google Shape;816;p14"/>
              <p:cNvCxnSpPr>
                <a:stCxn id="815" idx="2"/>
                <a:endCxn id="808" idx="0"/>
              </p:cNvCxnSpPr>
              <p:nvPr/>
            </p:nvCxnSpPr>
            <p:spPr>
              <a:xfrm flipH="1" rot="-5400000">
                <a:off x="2950" y="2505"/>
                <a:ext cx="900" cy="1200"/>
              </a:xfrm>
              <a:prstGeom prst="bentConnector3">
                <a:avLst>
                  <a:gd fmla="val -343664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cxnSp>
            <p:nvCxnSpPr>
              <p:cNvPr id="817" name="Google Shape;817;p14"/>
              <p:cNvCxnSpPr>
                <a:stCxn id="797" idx="2"/>
                <a:endCxn id="799" idx="0"/>
              </p:cNvCxnSpPr>
              <p:nvPr/>
            </p:nvCxnSpPr>
            <p:spPr>
              <a:xfrm>
                <a:off x="1736" y="3529"/>
                <a:ext cx="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818" name="Google Shape;818;p14"/>
              <p:cNvCxnSpPr>
                <a:stCxn id="808" idx="2"/>
                <a:endCxn id="810" idx="0"/>
              </p:cNvCxnSpPr>
              <p:nvPr/>
            </p:nvCxnSpPr>
            <p:spPr>
              <a:xfrm>
                <a:off x="4137" y="3529"/>
                <a:ext cx="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819" name="Google Shape;819;p14"/>
              <p:cNvSpPr/>
              <p:nvPr/>
            </p:nvSpPr>
            <p:spPr>
              <a:xfrm>
                <a:off x="2243" y="3055"/>
                <a:ext cx="1573" cy="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batch jobs, status requests, data </a:t>
                </a:r>
                <a:endParaRPr/>
              </a:p>
            </p:txBody>
          </p:sp>
        </p:grpSp>
        <p:grpSp>
          <p:nvGrpSpPr>
            <p:cNvPr id="820" name="Google Shape;820;p14"/>
            <p:cNvGrpSpPr/>
            <p:nvPr/>
          </p:nvGrpSpPr>
          <p:grpSpPr>
            <a:xfrm>
              <a:off x="1963738" y="2073275"/>
              <a:ext cx="5478462" cy="1287463"/>
              <a:chOff x="1230" y="1316"/>
              <a:chExt cx="3451" cy="811"/>
            </a:xfrm>
          </p:grpSpPr>
          <p:sp>
            <p:nvSpPr>
              <p:cNvPr id="821" name="Google Shape;821;p14"/>
              <p:cNvSpPr/>
              <p:nvPr/>
            </p:nvSpPr>
            <p:spPr>
              <a:xfrm>
                <a:off x="2199" y="1374"/>
                <a:ext cx="747" cy="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Abstract jobs, 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status requests</a:t>
                </a:r>
                <a:endParaRPr/>
              </a:p>
            </p:txBody>
          </p:sp>
          <p:sp>
            <p:nvSpPr>
              <p:cNvPr id="822" name="Google Shape;822;p14"/>
              <p:cNvSpPr/>
              <p:nvPr/>
            </p:nvSpPr>
            <p:spPr>
              <a:xfrm>
                <a:off x="3005" y="1374"/>
                <a:ext cx="899" cy="2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Authentication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UNICORE Login</a:t>
                </a:r>
                <a:endParaRPr/>
              </a:p>
            </p:txBody>
          </p:sp>
          <p:sp>
            <p:nvSpPr>
              <p:cNvPr id="823" name="Google Shape;823;p14"/>
              <p:cNvSpPr/>
              <p:nvPr/>
            </p:nvSpPr>
            <p:spPr>
              <a:xfrm>
                <a:off x="2575" y="1852"/>
                <a:ext cx="787" cy="26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Gateway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endParaRPr sz="28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endParaRPr>
              </a:p>
            </p:txBody>
          </p:sp>
          <p:sp>
            <p:nvSpPr>
              <p:cNvPr id="824" name="Google Shape;824;p14"/>
              <p:cNvSpPr/>
              <p:nvPr/>
            </p:nvSpPr>
            <p:spPr>
              <a:xfrm>
                <a:off x="1230" y="1888"/>
                <a:ext cx="826" cy="198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User validation</a:t>
                </a:r>
                <a:endParaRPr/>
              </a:p>
            </p:txBody>
          </p:sp>
          <p:cxnSp>
            <p:nvCxnSpPr>
              <p:cNvPr id="825" name="Google Shape;825;p14"/>
              <p:cNvCxnSpPr>
                <a:stCxn id="823" idx="1"/>
                <a:endCxn id="824" idx="3"/>
              </p:cNvCxnSpPr>
              <p:nvPr/>
            </p:nvCxnSpPr>
            <p:spPr>
              <a:xfrm rot="10800000">
                <a:off x="1975" y="1986"/>
                <a:ext cx="6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sp>
            <p:nvSpPr>
              <p:cNvPr id="826" name="Google Shape;826;p14"/>
              <p:cNvSpPr/>
              <p:nvPr/>
            </p:nvSpPr>
            <p:spPr>
              <a:xfrm>
                <a:off x="3743" y="1846"/>
                <a:ext cx="825" cy="28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dashDot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Site-specific</a:t>
                </a:r>
                <a:b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28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authentication</a:t>
                </a:r>
                <a:endParaRPr/>
              </a:p>
            </p:txBody>
          </p:sp>
          <p:cxnSp>
            <p:nvCxnSpPr>
              <p:cNvPr id="827" name="Google Shape;827;p14"/>
              <p:cNvCxnSpPr>
                <a:stCxn id="826" idx="1"/>
                <a:endCxn id="823" idx="3"/>
              </p:cNvCxnSpPr>
              <p:nvPr/>
            </p:nvCxnSpPr>
            <p:spPr>
              <a:xfrm rot="10800000">
                <a:off x="3443" y="1987"/>
                <a:ext cx="3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Dot"/>
                <a:round/>
                <a:headEnd len="med" w="med" type="triangle"/>
                <a:tailEnd len="med" w="med" type="triangle"/>
              </a:ln>
            </p:spPr>
          </p:cxnSp>
          <p:grpSp>
            <p:nvGrpSpPr>
              <p:cNvPr id="828" name="Google Shape;828;p14"/>
              <p:cNvGrpSpPr/>
              <p:nvPr/>
            </p:nvGrpSpPr>
            <p:grpSpPr>
              <a:xfrm>
                <a:off x="1230" y="1664"/>
                <a:ext cx="3451" cy="163"/>
                <a:chOff x="624" y="1505"/>
                <a:chExt cx="4416" cy="250"/>
              </a:xfrm>
            </p:grpSpPr>
            <p:cxnSp>
              <p:nvCxnSpPr>
                <p:cNvPr id="829" name="Google Shape;829;p14"/>
                <p:cNvCxnSpPr/>
                <p:nvPr/>
              </p:nvCxnSpPr>
              <p:spPr>
                <a:xfrm>
                  <a:off x="624" y="1536"/>
                  <a:ext cx="441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dash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830" name="Google Shape;830;p14"/>
                <p:cNvSpPr txBox="1"/>
                <p:nvPr/>
              </p:nvSpPr>
              <p:spPr>
                <a:xfrm>
                  <a:off x="3931" y="1505"/>
                  <a:ext cx="1082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rgbClr val="CC0000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optional firewall</a:t>
                  </a:r>
                  <a:endParaRPr sz="2800">
                    <a:solidFill>
                      <a:schemeClr val="dk1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endParaRPr>
                </a:p>
              </p:txBody>
            </p:sp>
          </p:grpSp>
          <p:cxnSp>
            <p:nvCxnSpPr>
              <p:cNvPr id="831" name="Google Shape;831;p14"/>
              <p:cNvCxnSpPr>
                <a:stCxn id="779" idx="2"/>
                <a:endCxn id="823" idx="0"/>
              </p:cNvCxnSpPr>
              <p:nvPr/>
            </p:nvCxnSpPr>
            <p:spPr>
              <a:xfrm>
                <a:off x="2962" y="1316"/>
                <a:ext cx="0" cy="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</p:grpSp>
        <p:grpSp>
          <p:nvGrpSpPr>
            <p:cNvPr id="832" name="Google Shape;832;p14"/>
            <p:cNvGrpSpPr/>
            <p:nvPr/>
          </p:nvGrpSpPr>
          <p:grpSpPr>
            <a:xfrm>
              <a:off x="1725613" y="3352006"/>
              <a:ext cx="5894387" cy="1383507"/>
              <a:chOff x="1087" y="2112"/>
              <a:chExt cx="3713" cy="872"/>
            </a:xfrm>
          </p:grpSpPr>
          <p:cxnSp>
            <p:nvCxnSpPr>
              <p:cNvPr id="833" name="Google Shape;833;p14"/>
              <p:cNvCxnSpPr/>
              <p:nvPr/>
            </p:nvCxnSpPr>
            <p:spPr>
              <a:xfrm flipH="1" rot="-5400000">
                <a:off x="2850" y="2231"/>
                <a:ext cx="294" cy="55"/>
              </a:xfrm>
              <a:prstGeom prst="bentConnector3">
                <a:avLst>
                  <a:gd fmla="val -717713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  <p:grpSp>
            <p:nvGrpSpPr>
              <p:cNvPr id="834" name="Google Shape;834;p14"/>
              <p:cNvGrpSpPr/>
              <p:nvPr/>
            </p:nvGrpSpPr>
            <p:grpSpPr>
              <a:xfrm>
                <a:off x="1087" y="2285"/>
                <a:ext cx="3713" cy="698"/>
                <a:chOff x="1080" y="2285"/>
                <a:chExt cx="3713" cy="698"/>
              </a:xfrm>
            </p:grpSpPr>
            <p:grpSp>
              <p:nvGrpSpPr>
                <p:cNvPr id="835" name="Google Shape;835;p14"/>
                <p:cNvGrpSpPr/>
                <p:nvPr/>
              </p:nvGrpSpPr>
              <p:grpSpPr>
                <a:xfrm>
                  <a:off x="1080" y="2285"/>
                  <a:ext cx="3713" cy="163"/>
                  <a:chOff x="453" y="2992"/>
                  <a:chExt cx="4752" cy="251"/>
                </a:xfrm>
              </p:grpSpPr>
              <p:cxnSp>
                <p:nvCxnSpPr>
                  <p:cNvPr id="836" name="Google Shape;836;p14"/>
                  <p:cNvCxnSpPr/>
                  <p:nvPr/>
                </p:nvCxnSpPr>
                <p:spPr>
                  <a:xfrm>
                    <a:off x="453" y="3024"/>
                    <a:ext cx="4752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rgbClr val="CC0000"/>
                    </a:solidFill>
                    <a:prstDash val="dash"/>
                    <a:round/>
                    <a:headEnd len="med" w="med" type="none"/>
                    <a:tailEnd len="med" w="med" type="none"/>
                  </a:ln>
                </p:spPr>
              </p:cxnSp>
              <p:sp>
                <p:nvSpPr>
                  <p:cNvPr id="837" name="Google Shape;837;p14"/>
                  <p:cNvSpPr txBox="1"/>
                  <p:nvPr/>
                </p:nvSpPr>
                <p:spPr>
                  <a:xfrm>
                    <a:off x="453" y="2992"/>
                    <a:ext cx="1082" cy="2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rgbClr val="CC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optional firewall</a:t>
                    </a:r>
                    <a:endParaRPr sz="2800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endParaRPr>
                  </a:p>
                </p:txBody>
              </p:sp>
            </p:grpSp>
            <p:grpSp>
              <p:nvGrpSpPr>
                <p:cNvPr id="838" name="Google Shape;838;p14"/>
                <p:cNvGrpSpPr/>
                <p:nvPr/>
              </p:nvGrpSpPr>
              <p:grpSpPr>
                <a:xfrm>
                  <a:off x="3514" y="2686"/>
                  <a:ext cx="713" cy="297"/>
                  <a:chOff x="4193" y="2521"/>
                  <a:chExt cx="806" cy="389"/>
                </a:xfrm>
              </p:grpSpPr>
              <p:sp>
                <p:nvSpPr>
                  <p:cNvPr id="839" name="Google Shape;839;p14"/>
                  <p:cNvSpPr/>
                  <p:nvPr/>
                </p:nvSpPr>
                <p:spPr>
                  <a:xfrm>
                    <a:off x="4362" y="2521"/>
                    <a:ext cx="637" cy="353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Local</a:t>
                    </a:r>
                    <a:b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</a:br>
                    <a: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user DB</a:t>
                    </a:r>
                    <a:endParaRPr/>
                  </a:p>
                </p:txBody>
              </p:sp>
              <p:cxnSp>
                <p:nvCxnSpPr>
                  <p:cNvPr id="840" name="Google Shape;840;p14"/>
                  <p:cNvCxnSpPr>
                    <a:stCxn id="839" idx="2"/>
                  </p:cNvCxnSpPr>
                  <p:nvPr/>
                </p:nvCxnSpPr>
                <p:spPr>
                  <a:xfrm>
                    <a:off x="4362" y="2698"/>
                    <a:ext cx="0" cy="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med" w="med" type="none"/>
                    <a:tailEnd len="med" w="med" type="triangle"/>
                  </a:ln>
                </p:spPr>
              </p:cxnSp>
              <p:sp>
                <p:nvSpPr>
                  <p:cNvPr id="841" name="Google Shape;841;p14"/>
                  <p:cNvSpPr/>
                  <p:nvPr/>
                </p:nvSpPr>
                <p:spPr>
                  <a:xfrm>
                    <a:off x="4193" y="2556"/>
                    <a:ext cx="637" cy="354"/>
                  </a:xfrm>
                  <a:prstGeom prst="ellipse">
                    <a:avLst/>
                  </a:prstGeom>
                  <a:solidFill>
                    <a:schemeClr val="lt1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Local</a:t>
                    </a:r>
                    <a:b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</a:br>
                    <a:r>
                      <a:rPr lang="en-US" sz="2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rPr>
                      <a:t>user DB</a:t>
                    </a:r>
                    <a:endParaRPr/>
                  </a:p>
                </p:txBody>
              </p:sp>
            </p:grpSp>
            <p:cxnSp>
              <p:nvCxnSpPr>
                <p:cNvPr id="842" name="Google Shape;842;p14"/>
                <p:cNvCxnSpPr/>
                <p:nvPr/>
              </p:nvCxnSpPr>
              <p:spPr>
                <a:xfrm flipH="1" rot="10800000">
                  <a:off x="2200" y="2602"/>
                  <a:ext cx="84" cy="12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843" name="Google Shape;843;p14"/>
                <p:cNvSpPr/>
                <p:nvPr/>
              </p:nvSpPr>
              <p:spPr>
                <a:xfrm>
                  <a:off x="1584" y="2404"/>
                  <a:ext cx="2880" cy="203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rPr>
                    <a:t>Network Job Supervisor (NJS) (Incarnation/Scheduling)</a:t>
                  </a:r>
                  <a:endParaRPr/>
                </a:p>
              </p:txBody>
            </p:sp>
            <p:sp>
              <p:nvSpPr>
                <p:cNvPr id="815" name="Google Shape;815;p14"/>
                <p:cNvSpPr/>
                <p:nvPr/>
              </p:nvSpPr>
              <p:spPr>
                <a:xfrm>
                  <a:off x="1392" y="2467"/>
                  <a:ext cx="2802" cy="188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Network Job Supervisor</a:t>
                  </a:r>
                  <a:r>
                    <a:rPr baseline="-25000" lang="en-US" sz="2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a</a:t>
                  </a:r>
                  <a:r>
                    <a:rPr lang="en-US" sz="2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 (NJS) (Incarnation/Scheduling)</a:t>
                  </a:r>
                  <a:endParaRPr/>
                </a:p>
              </p:txBody>
            </p:sp>
            <p:cxnSp>
              <p:nvCxnSpPr>
                <p:cNvPr id="844" name="Google Shape;844;p14"/>
                <p:cNvCxnSpPr/>
                <p:nvPr/>
              </p:nvCxnSpPr>
              <p:spPr>
                <a:xfrm rot="10800000">
                  <a:off x="3514" y="2644"/>
                  <a:ext cx="128" cy="8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845" name="Google Shape;845;p14"/>
                <p:cNvCxnSpPr/>
                <p:nvPr/>
              </p:nvCxnSpPr>
              <p:spPr>
                <a:xfrm flipH="1" rot="10800000">
                  <a:off x="4151" y="2602"/>
                  <a:ext cx="169" cy="12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846" name="Google Shape;846;p14"/>
                <p:cNvSpPr/>
                <p:nvPr/>
              </p:nvSpPr>
              <p:spPr>
                <a:xfrm>
                  <a:off x="1903" y="2729"/>
                  <a:ext cx="721" cy="212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Incarnation DB</a:t>
                  </a:r>
                  <a:endParaRPr/>
                </a:p>
              </p:txBody>
            </p:sp>
            <p:sp>
              <p:nvSpPr>
                <p:cNvPr id="847" name="Google Shape;847;p14"/>
                <p:cNvSpPr/>
                <p:nvPr/>
              </p:nvSpPr>
              <p:spPr>
                <a:xfrm>
                  <a:off x="1728" y="2771"/>
                  <a:ext cx="768" cy="212"/>
                </a:xfrm>
                <a:prstGeom prst="ellipse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8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Incarnation DB</a:t>
                  </a:r>
                  <a:endParaRPr/>
                </a:p>
              </p:txBody>
            </p:sp>
            <p:cxnSp>
              <p:nvCxnSpPr>
                <p:cNvPr id="848" name="Google Shape;848;p14"/>
                <p:cNvCxnSpPr/>
                <p:nvPr/>
              </p:nvCxnSpPr>
              <p:spPr>
                <a:xfrm flipH="1" rot="10800000">
                  <a:off x="1987" y="2644"/>
                  <a:ext cx="85" cy="12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cxnSp>
            <p:nvCxnSpPr>
              <p:cNvPr id="849" name="Google Shape;849;p14"/>
              <p:cNvCxnSpPr/>
              <p:nvPr/>
            </p:nvCxnSpPr>
            <p:spPr>
              <a:xfrm rot="5400000">
                <a:off x="2686" y="2205"/>
                <a:ext cx="357" cy="176"/>
              </a:xfrm>
              <a:prstGeom prst="bentConnector3">
                <a:avLst>
                  <a:gd fmla="val -591892" name="adj1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triangle"/>
                <a:tailEnd len="med" w="med" type="triangle"/>
              </a:ln>
            </p:spPr>
          </p:cxn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4" name="Google Shape;854;p15"/>
          <p:cNvPicPr preferRelativeResize="0"/>
          <p:nvPr/>
        </p:nvPicPr>
        <p:blipFill rotWithShape="1">
          <a:blip r:embed="rId3">
            <a:alphaModFix/>
          </a:blip>
          <a:srcRect b="9767" l="51961" r="0" t="0"/>
          <a:stretch/>
        </p:blipFill>
        <p:spPr>
          <a:xfrm>
            <a:off x="5299522" y="3174033"/>
            <a:ext cx="7629888" cy="6652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8"/>
          <p:cNvSpPr txBox="1"/>
          <p:nvPr>
            <p:ph type="ctrTitle"/>
          </p:nvPr>
        </p:nvSpPr>
        <p:spPr>
          <a:xfrm>
            <a:off x="1507808" y="4164193"/>
            <a:ext cx="17088485" cy="2873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Data management</a:t>
            </a:r>
            <a:endParaRPr/>
          </a:p>
        </p:txBody>
      </p:sp>
      <p:sp>
        <p:nvSpPr>
          <p:cNvPr id="860" name="Google Shape;860;p18"/>
          <p:cNvSpPr txBox="1"/>
          <p:nvPr>
            <p:ph idx="1" type="subTitle"/>
          </p:nvPr>
        </p:nvSpPr>
        <p:spPr>
          <a:xfrm>
            <a:off x="3015615" y="7596082"/>
            <a:ext cx="14072870" cy="3425684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rPr lang="en-US"/>
              <a:t>Investigating: dCache/RDSDS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5" name="Google Shape;86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" y="1895475"/>
            <a:ext cx="18199100" cy="96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162030401ac_0_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20970" y="1377185"/>
            <a:ext cx="7312964" cy="4875308"/>
          </a:xfrm>
          <a:prstGeom prst="rect">
            <a:avLst/>
          </a:prstGeom>
          <a:noFill/>
          <a:ln cap="flat" cmpd="sng" w="9525">
            <a:solidFill>
              <a:srgbClr val="2D4B7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1" name="Google Shape;321;g162030401ac_0_132"/>
          <p:cNvSpPr txBox="1"/>
          <p:nvPr/>
        </p:nvSpPr>
        <p:spPr>
          <a:xfrm>
            <a:off x="895164" y="5250163"/>
            <a:ext cx="8069400" cy="3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06675" lIns="213425" spcFirstLastPara="1" rIns="213425" wrap="square" tIns="106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The Nordics have unique digital health registers, biobanks, genome and other data collections</a:t>
            </a:r>
            <a:endParaRPr sz="42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g162030401ac_0_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61652" y="6700245"/>
            <a:ext cx="6261702" cy="4158885"/>
          </a:xfrm>
          <a:prstGeom prst="rect">
            <a:avLst/>
          </a:prstGeom>
          <a:noFill/>
          <a:ln cap="flat" cmpd="sng" w="9525">
            <a:solidFill>
              <a:srgbClr val="2D4B7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23" name="Google Shape;323;g162030401ac_0_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5336" y="2682096"/>
            <a:ext cx="5767239" cy="3842084"/>
          </a:xfrm>
          <a:prstGeom prst="rect">
            <a:avLst/>
          </a:prstGeom>
          <a:noFill/>
          <a:ln cap="flat" cmpd="sng" w="9525">
            <a:solidFill>
              <a:srgbClr val="2D4B73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324" name="Google Shape;324;g162030401ac_0_132"/>
          <p:cNvCxnSpPr/>
          <p:nvPr/>
        </p:nvCxnSpPr>
        <p:spPr>
          <a:xfrm>
            <a:off x="687772" y="4093274"/>
            <a:ext cx="0" cy="4877100"/>
          </a:xfrm>
          <a:prstGeom prst="straightConnector1">
            <a:avLst/>
          </a:prstGeom>
          <a:noFill/>
          <a:ln cap="flat" cmpd="sng" w="25400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id="325" name="Google Shape;325;g162030401ac_0_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846345" y="10825482"/>
            <a:ext cx="3797034" cy="1825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g162030401ac_0_132"/>
          <p:cNvGrpSpPr/>
          <p:nvPr/>
        </p:nvGrpSpPr>
        <p:grpSpPr>
          <a:xfrm>
            <a:off x="8415306" y="7382034"/>
            <a:ext cx="2852683" cy="3964030"/>
            <a:chOff x="3827575" y="2756290"/>
            <a:chExt cx="1297500" cy="1521000"/>
          </a:xfrm>
        </p:grpSpPr>
        <p:sp>
          <p:nvSpPr>
            <p:cNvPr id="327" name="Google Shape;327;g162030401ac_0_132"/>
            <p:cNvSpPr/>
            <p:nvPr/>
          </p:nvSpPr>
          <p:spPr>
            <a:xfrm>
              <a:off x="3827575" y="2756290"/>
              <a:ext cx="1297500" cy="1521000"/>
            </a:xfrm>
            <a:prstGeom prst="rect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NO_map_flags.png" id="328" name="Google Shape;328;g162030401ac_0_13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982187" y="2817623"/>
              <a:ext cx="1076533" cy="1434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g162030401ac_0_132"/>
            <p:cNvSpPr/>
            <p:nvPr/>
          </p:nvSpPr>
          <p:spPr>
            <a:xfrm>
              <a:off x="4398767" y="3735796"/>
              <a:ext cx="106500" cy="95400"/>
            </a:xfrm>
            <a:prstGeom prst="can">
              <a:avLst>
                <a:gd fmla="val 25000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g162030401ac_0_132"/>
            <p:cNvSpPr/>
            <p:nvPr/>
          </p:nvSpPr>
          <p:spPr>
            <a:xfrm>
              <a:off x="4788455" y="3735796"/>
              <a:ext cx="106500" cy="95400"/>
            </a:xfrm>
            <a:prstGeom prst="can">
              <a:avLst>
                <a:gd fmla="val 25000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g162030401ac_0_132"/>
            <p:cNvSpPr/>
            <p:nvPr/>
          </p:nvSpPr>
          <p:spPr>
            <a:xfrm>
              <a:off x="4134027" y="3792807"/>
              <a:ext cx="106500" cy="95400"/>
            </a:xfrm>
            <a:prstGeom prst="can">
              <a:avLst>
                <a:gd fmla="val 25000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g162030401ac_0_132"/>
            <p:cNvSpPr/>
            <p:nvPr/>
          </p:nvSpPr>
          <p:spPr>
            <a:xfrm>
              <a:off x="3923640" y="4087686"/>
              <a:ext cx="140400" cy="120000"/>
            </a:xfrm>
            <a:prstGeom prst="can">
              <a:avLst>
                <a:gd fmla="val 25000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g162030401ac_0_132"/>
            <p:cNvSpPr/>
            <p:nvPr/>
          </p:nvSpPr>
          <p:spPr>
            <a:xfrm>
              <a:off x="4615951" y="3724655"/>
              <a:ext cx="116100" cy="117600"/>
            </a:xfrm>
            <a:prstGeom prst="star32">
              <a:avLst>
                <a:gd fmla="val 37500" name="adj"/>
              </a:avLst>
            </a:prstGeom>
            <a:solidFill>
              <a:srgbClr val="EEEEEE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13425" lIns="213425" spcFirstLastPara="1" rIns="213425" wrap="square" tIns="213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34" name="Google Shape;334;g162030401ac_0_132"/>
            <p:cNvCxnSpPr>
              <a:stCxn id="330" idx="2"/>
              <a:endCxn id="333" idx="3"/>
            </p:cNvCxnSpPr>
            <p:nvPr/>
          </p:nvCxnSpPr>
          <p:spPr>
            <a:xfrm flipH="1">
              <a:off x="4732055" y="3783496"/>
              <a:ext cx="56400" cy="300"/>
            </a:xfrm>
            <a:prstGeom prst="bentConnector3">
              <a:avLst>
                <a:gd fmla="val 50008" name="adj1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g162030401ac_0_132"/>
            <p:cNvCxnSpPr>
              <a:stCxn id="333" idx="1"/>
              <a:endCxn id="329" idx="4"/>
            </p:cNvCxnSpPr>
            <p:nvPr/>
          </p:nvCxnSpPr>
          <p:spPr>
            <a:xfrm flipH="1">
              <a:off x="4505251" y="3783455"/>
              <a:ext cx="110700" cy="300"/>
            </a:xfrm>
            <a:prstGeom prst="bentConnector3">
              <a:avLst>
                <a:gd fmla="val 49982" name="adj1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g162030401ac_0_132"/>
            <p:cNvCxnSpPr>
              <a:stCxn id="332" idx="1"/>
              <a:endCxn id="333" idx="2"/>
            </p:cNvCxnSpPr>
            <p:nvPr/>
          </p:nvCxnSpPr>
          <p:spPr>
            <a:xfrm rot="-5400000">
              <a:off x="4211190" y="3624936"/>
              <a:ext cx="245400" cy="680100"/>
            </a:xfrm>
            <a:prstGeom prst="bentConnector3">
              <a:avLst>
                <a:gd fmla="val 49989" name="adj1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g162030401ac_0_132"/>
            <p:cNvCxnSpPr>
              <a:stCxn id="331" idx="4"/>
              <a:endCxn id="333" idx="0"/>
            </p:cNvCxnSpPr>
            <p:nvPr/>
          </p:nvCxnSpPr>
          <p:spPr>
            <a:xfrm flipH="1" rot="10800000">
              <a:off x="4240527" y="3724707"/>
              <a:ext cx="433500" cy="115800"/>
            </a:xfrm>
            <a:prstGeom prst="bentConnector4">
              <a:avLst>
                <a:gd fmla="val 29238" name="adj1"/>
                <a:gd fmla="val 195030" name="adj2"/>
              </a:avLst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9122" y="2758786"/>
            <a:ext cx="15985776" cy="10568375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20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0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i="0" lang="en-US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ELIXIR DRS Implementation: RDSDS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21"/>
          <p:cNvSpPr txBox="1"/>
          <p:nvPr>
            <p:ph type="ctrTitle"/>
          </p:nvPr>
        </p:nvSpPr>
        <p:spPr>
          <a:xfrm>
            <a:off x="1507808" y="4164193"/>
            <a:ext cx="17088485" cy="2873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Use case example</a:t>
            </a:r>
            <a:endParaRPr/>
          </a:p>
        </p:txBody>
      </p:sp>
      <p:sp>
        <p:nvSpPr>
          <p:cNvPr id="878" name="Google Shape;878;p21"/>
          <p:cNvSpPr txBox="1"/>
          <p:nvPr>
            <p:ph idx="1" type="subTitle"/>
          </p:nvPr>
        </p:nvSpPr>
        <p:spPr>
          <a:xfrm>
            <a:off x="3015615" y="7596082"/>
            <a:ext cx="14072870" cy="3425684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rPr lang="en-US"/>
              <a:t>Impute server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2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22"/>
          <p:cNvSpPr/>
          <p:nvPr/>
        </p:nvSpPr>
        <p:spPr>
          <a:xfrm>
            <a:off x="16125166" y="8936567"/>
            <a:ext cx="3717165" cy="415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ixir-no-logo-klippetut.tiff" id="886" name="Google Shape;88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887" name="Google Shape;88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888" name="Google Shape;88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889" name="Google Shape;889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dforsk_neicstrek_black.wmf" id="890" name="Google Shape;890;p22"/>
          <p:cNvPicPr preferRelativeResize="0"/>
          <p:nvPr/>
        </p:nvPicPr>
        <p:blipFill rotWithShape="1">
          <a:blip r:embed="rId7">
            <a:alphaModFix/>
          </a:blip>
          <a:srcRect b="0" l="15666" r="2137" t="0"/>
          <a:stretch/>
        </p:blipFill>
        <p:spPr>
          <a:xfrm>
            <a:off x="0" y="10461021"/>
            <a:ext cx="20104100" cy="9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22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5"/>
              <a:buNone/>
            </a:pPr>
            <a:r>
              <a:rPr lang="en-US" sz="5900">
                <a:latin typeface="Gill Sans"/>
                <a:ea typeface="Gill Sans"/>
                <a:cs typeface="Gill Sans"/>
                <a:sym typeface="Gill Sans"/>
              </a:rPr>
              <a:t>Use case 2-9 Impute server</a:t>
            </a:r>
            <a:endParaRPr/>
          </a:p>
        </p:txBody>
      </p:sp>
      <p:pic>
        <p:nvPicPr>
          <p:cNvPr id="892" name="Google Shape;89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22"/>
          <p:cNvSpPr txBox="1"/>
          <p:nvPr>
            <p:ph idx="1" type="body"/>
          </p:nvPr>
        </p:nvSpPr>
        <p:spPr>
          <a:xfrm>
            <a:off x="1005205" y="3127803"/>
            <a:ext cx="18093690" cy="8846581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4254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br>
              <a:rPr lang="en-US"/>
            </a:br>
            <a:endParaRPr/>
          </a:p>
        </p:txBody>
      </p:sp>
      <p:pic>
        <p:nvPicPr>
          <p:cNvPr id="894" name="Google Shape;894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9972" y="4870090"/>
            <a:ext cx="18093690" cy="7137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23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3"/>
          <p:cNvSpPr/>
          <p:nvPr/>
        </p:nvSpPr>
        <p:spPr>
          <a:xfrm>
            <a:off x="16125166" y="8936567"/>
            <a:ext cx="3717165" cy="415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3"/>
          <p:cNvSpPr txBox="1"/>
          <p:nvPr>
            <p:ph idx="1" type="body"/>
          </p:nvPr>
        </p:nvSpPr>
        <p:spPr>
          <a:xfrm>
            <a:off x="1162269" y="2962013"/>
            <a:ext cx="18104160" cy="7196796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-304800" lvl="0" marL="7178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Server start command:</a:t>
            </a:r>
            <a:r>
              <a:rPr lang="en-US" sz="4800"/>
              <a:t> </a:t>
            </a:r>
            <a:endParaRPr/>
          </a:p>
          <a:p>
            <a:pPr indent="0" lvl="0" marL="425404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000"/>
              <a:buNone/>
            </a:pPr>
            <a:r>
              <a:rPr lang="en-US" sz="4000">
                <a:latin typeface="Courier New"/>
                <a:ea typeface="Courier New"/>
                <a:cs typeface="Courier New"/>
                <a:sym typeface="Courier New"/>
              </a:rPr>
              <a:t>docker run -t -p 8081:80 -e DOCKER_CORES="16" -v $(pwd):/data/ --name imputeserver genepi/imputationserver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25404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  <a:p>
            <a:pPr indent="-304800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800"/>
              <a:buChar char="•"/>
            </a:pPr>
            <a:r>
              <a:rPr b="1" lang="en-US" sz="4800"/>
              <a:t>Benchmark start command:</a:t>
            </a:r>
            <a:r>
              <a:rPr lang="en-US" sz="4800"/>
              <a:t> </a:t>
            </a:r>
            <a:endParaRPr/>
          </a:p>
          <a:p>
            <a:pPr indent="0" lvl="0" marL="425404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000"/>
              <a:buNone/>
            </a:pPr>
            <a:r>
              <a:rPr lang="en-US" sz="4000">
                <a:latin typeface="Courier New"/>
                <a:ea typeface="Courier New"/>
                <a:cs typeface="Courier New"/>
                <a:sym typeface="Courier New"/>
              </a:rPr>
              <a:t>docker exec -t -i imputeserver cloudgene run imputationserver --files /data/hg19-vcfs --refpanel apps@hapmap2 --conf /data/conf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2094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2094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elixir-no-logo-klippetut.tiff" id="903" name="Google Shape;90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904" name="Google Shape;90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905" name="Google Shape;90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906" name="Google Shape;906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dforsk_neicstrek_black.wmf" id="907" name="Google Shape;907;p23"/>
          <p:cNvPicPr preferRelativeResize="0"/>
          <p:nvPr/>
        </p:nvPicPr>
        <p:blipFill rotWithShape="1">
          <a:blip r:embed="rId7">
            <a:alphaModFix/>
          </a:blip>
          <a:srcRect b="0" l="15666" r="2137" t="0"/>
          <a:stretch/>
        </p:blipFill>
        <p:spPr>
          <a:xfrm>
            <a:off x="0" y="10461021"/>
            <a:ext cx="20104100" cy="9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23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5"/>
              <a:buNone/>
            </a:pPr>
            <a:r>
              <a:rPr lang="en-US" sz="5900">
                <a:latin typeface="Gill Sans"/>
                <a:ea typeface="Gill Sans"/>
                <a:cs typeface="Gill Sans"/>
                <a:sym typeface="Gill Sans"/>
              </a:rPr>
              <a:t>Use case 2-9 Impute server</a:t>
            </a:r>
            <a:endParaRPr/>
          </a:p>
        </p:txBody>
      </p:sp>
      <p:pic>
        <p:nvPicPr>
          <p:cNvPr id="909" name="Google Shape;909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4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24"/>
          <p:cNvSpPr/>
          <p:nvPr/>
        </p:nvSpPr>
        <p:spPr>
          <a:xfrm>
            <a:off x="16125166" y="8936567"/>
            <a:ext cx="3717165" cy="415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4"/>
          <p:cNvSpPr txBox="1"/>
          <p:nvPr>
            <p:ph idx="1" type="body"/>
          </p:nvPr>
        </p:nvSpPr>
        <p:spPr>
          <a:xfrm>
            <a:off x="1162269" y="2813993"/>
            <a:ext cx="18104160" cy="7196796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42540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4800"/>
              <a:t>Input data characteristics</a:t>
            </a:r>
            <a:endParaRPr sz="4800"/>
          </a:p>
          <a:p>
            <a:pPr indent="-304800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278MB bed file converted to one vcf.gz file per chromosome, total file size is 282MB</a:t>
            </a:r>
            <a:endParaRPr/>
          </a:p>
          <a:p>
            <a:pPr indent="-304800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~1.2 million SNPs</a:t>
            </a:r>
            <a:endParaRPr/>
          </a:p>
          <a:p>
            <a:pPr indent="-304800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978 individuals</a:t>
            </a:r>
            <a:endParaRPr sz="4800"/>
          </a:p>
          <a:p>
            <a:pPr indent="-304800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4800"/>
              <a:buChar char="•"/>
            </a:pPr>
            <a:r>
              <a:rPr lang="en-US" sz="4800"/>
              <a:t>1956 haplotypes</a:t>
            </a:r>
            <a:endParaRPr sz="4800"/>
          </a:p>
          <a:p>
            <a:pPr indent="-717786" lvl="0" marL="717869" rtl="0" algn="l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SzPts val="5000"/>
              <a:buNone/>
            </a:pPr>
            <a:r>
              <a:t/>
            </a:r>
            <a:endParaRPr sz="50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838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2094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  <a:p>
            <a:pPr indent="-717786" lvl="0" marL="717869" rtl="0" algn="l">
              <a:lnSpc>
                <a:spcPct val="100000"/>
              </a:lnSpc>
              <a:spcBef>
                <a:spcPts val="2094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sz="42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elixir-no-logo-klippetut.tiff" id="918" name="Google Shape;9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919" name="Google Shape;9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920" name="Google Shape;92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921" name="Google Shape;92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dforsk_neicstrek_black.wmf" id="922" name="Google Shape;922;p24"/>
          <p:cNvPicPr preferRelativeResize="0"/>
          <p:nvPr/>
        </p:nvPicPr>
        <p:blipFill rotWithShape="1">
          <a:blip r:embed="rId7">
            <a:alphaModFix/>
          </a:blip>
          <a:srcRect b="0" l="15666" r="2137" t="0"/>
          <a:stretch/>
        </p:blipFill>
        <p:spPr>
          <a:xfrm>
            <a:off x="0" y="10461021"/>
            <a:ext cx="20104100" cy="9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24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5"/>
              <a:buNone/>
            </a:pPr>
            <a:r>
              <a:rPr lang="en-US" sz="5900">
                <a:latin typeface="Gill Sans"/>
                <a:ea typeface="Gill Sans"/>
                <a:cs typeface="Gill Sans"/>
                <a:sym typeface="Gill Sans"/>
              </a:rPr>
              <a:t>Use case 2-9 Impute server</a:t>
            </a:r>
            <a:endParaRPr/>
          </a:p>
        </p:txBody>
      </p:sp>
      <p:pic>
        <p:nvPicPr>
          <p:cNvPr id="924" name="Google Shape;92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5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elixir-no-logo-klippetut.tiff" id="931" name="Google Shape;9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932" name="Google Shape;9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933" name="Google Shape;93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934" name="Google Shape;93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dforsk_neicstrek_black.wmf" id="935" name="Google Shape;935;p25"/>
          <p:cNvPicPr preferRelativeResize="0"/>
          <p:nvPr/>
        </p:nvPicPr>
        <p:blipFill rotWithShape="1">
          <a:blip r:embed="rId7">
            <a:alphaModFix/>
          </a:blip>
          <a:srcRect b="0" l="15666" r="2137" t="0"/>
          <a:stretch/>
        </p:blipFill>
        <p:spPr>
          <a:xfrm>
            <a:off x="0" y="10461021"/>
            <a:ext cx="20104100" cy="9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25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5"/>
              <a:buNone/>
            </a:pPr>
            <a:r>
              <a:rPr lang="en-US" sz="5900">
                <a:latin typeface="Gill Sans"/>
                <a:ea typeface="Gill Sans"/>
                <a:cs typeface="Gill Sans"/>
                <a:sym typeface="Gill Sans"/>
              </a:rPr>
              <a:t>Use case 2-9 Impute server – Distributed imputation</a:t>
            </a:r>
            <a:endParaRPr/>
          </a:p>
        </p:txBody>
      </p:sp>
      <p:pic>
        <p:nvPicPr>
          <p:cNvPr id="937" name="Google Shape;93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5"/>
          <p:cNvSpPr/>
          <p:nvPr/>
        </p:nvSpPr>
        <p:spPr>
          <a:xfrm>
            <a:off x="11589826" y="3155688"/>
            <a:ext cx="3096344" cy="259228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9" name="Google Shape;939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754493" y="3721874"/>
            <a:ext cx="1420070" cy="1320878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25"/>
          <p:cNvSpPr/>
          <p:nvPr/>
        </p:nvSpPr>
        <p:spPr>
          <a:xfrm>
            <a:off x="13392728" y="3873978"/>
            <a:ext cx="914400" cy="1216152"/>
          </a:xfrm>
          <a:prstGeom prst="ca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25"/>
          <p:cNvSpPr txBox="1"/>
          <p:nvPr/>
        </p:nvSpPr>
        <p:spPr>
          <a:xfrm>
            <a:off x="12154589" y="5259448"/>
            <a:ext cx="1678665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Impute server</a:t>
            </a:r>
            <a:endParaRPr/>
          </a:p>
        </p:txBody>
      </p:sp>
      <p:sp>
        <p:nvSpPr>
          <p:cNvPr id="942" name="Google Shape;942;p25"/>
          <p:cNvSpPr txBox="1"/>
          <p:nvPr/>
        </p:nvSpPr>
        <p:spPr>
          <a:xfrm>
            <a:off x="12509614" y="5885382"/>
            <a:ext cx="11079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TSD</a:t>
            </a:r>
            <a:endParaRPr/>
          </a:p>
        </p:txBody>
      </p:sp>
      <p:sp>
        <p:nvSpPr>
          <p:cNvPr id="943" name="Google Shape;943;p25"/>
          <p:cNvSpPr/>
          <p:nvPr/>
        </p:nvSpPr>
        <p:spPr>
          <a:xfrm>
            <a:off x="11626391" y="6738208"/>
            <a:ext cx="3096344" cy="2592288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4" name="Google Shape;944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791058" y="7304394"/>
            <a:ext cx="1420070" cy="1320878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25"/>
          <p:cNvSpPr/>
          <p:nvPr/>
        </p:nvSpPr>
        <p:spPr>
          <a:xfrm>
            <a:off x="13429293" y="7456498"/>
            <a:ext cx="914400" cy="1216152"/>
          </a:xfrm>
          <a:prstGeom prst="ca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25"/>
          <p:cNvSpPr txBox="1"/>
          <p:nvPr/>
        </p:nvSpPr>
        <p:spPr>
          <a:xfrm>
            <a:off x="12191154" y="8841968"/>
            <a:ext cx="1678665" cy="384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Impute server</a:t>
            </a:r>
            <a:endParaRPr/>
          </a:p>
        </p:txBody>
      </p:sp>
      <p:sp>
        <p:nvSpPr>
          <p:cNvPr id="947" name="Google Shape;947;p25"/>
          <p:cNvSpPr txBox="1"/>
          <p:nvPr/>
        </p:nvSpPr>
        <p:spPr>
          <a:xfrm>
            <a:off x="12546179" y="9467902"/>
            <a:ext cx="17235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ePouta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25"/>
          <p:cNvSpPr/>
          <p:nvPr/>
        </p:nvSpPr>
        <p:spPr>
          <a:xfrm rot="-5400000">
            <a:off x="4523890" y="6033155"/>
            <a:ext cx="7128792" cy="93380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Query engine</a:t>
            </a:r>
            <a:endParaRPr/>
          </a:p>
        </p:txBody>
      </p:sp>
      <p:sp>
        <p:nvSpPr>
          <p:cNvPr id="949" name="Google Shape;949;p25"/>
          <p:cNvSpPr/>
          <p:nvPr/>
        </p:nvSpPr>
        <p:spPr>
          <a:xfrm rot="-5400000">
            <a:off x="6480281" y="6028597"/>
            <a:ext cx="7128792" cy="93380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Federation platform</a:t>
            </a:r>
            <a:endParaRPr/>
          </a:p>
        </p:txBody>
      </p:sp>
      <p:pic>
        <p:nvPicPr>
          <p:cNvPr descr="acspike_male_user_icon" id="950" name="Google Shape;950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003378" y="5269263"/>
            <a:ext cx="1953041" cy="1878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6"/>
          <p:cNvSpPr txBox="1"/>
          <p:nvPr>
            <p:ph type="ctrTitle"/>
          </p:nvPr>
        </p:nvSpPr>
        <p:spPr>
          <a:xfrm>
            <a:off x="1507808" y="4164193"/>
            <a:ext cx="17088485" cy="28733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Nordic Infrastructure service portfolio</a:t>
            </a:r>
            <a:endParaRPr/>
          </a:p>
        </p:txBody>
      </p:sp>
      <p:sp>
        <p:nvSpPr>
          <p:cNvPr id="956" name="Google Shape;956;p26"/>
          <p:cNvSpPr txBox="1"/>
          <p:nvPr>
            <p:ph idx="1" type="subTitle"/>
          </p:nvPr>
        </p:nvSpPr>
        <p:spPr>
          <a:xfrm>
            <a:off x="3015615" y="7596082"/>
            <a:ext cx="14072870" cy="3425684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7"/>
          <p:cNvSpPr/>
          <p:nvPr/>
        </p:nvSpPr>
        <p:spPr>
          <a:xfrm>
            <a:off x="10969530" y="7428186"/>
            <a:ext cx="8449263" cy="394035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27"/>
          <p:cNvSpPr/>
          <p:nvPr/>
        </p:nvSpPr>
        <p:spPr>
          <a:xfrm>
            <a:off x="1671054" y="7478755"/>
            <a:ext cx="8180812" cy="3940351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3" name="Google Shape;963;p27"/>
          <p:cNvGrpSpPr/>
          <p:nvPr/>
        </p:nvGrpSpPr>
        <p:grpSpPr>
          <a:xfrm>
            <a:off x="2609696" y="8427785"/>
            <a:ext cx="1890366" cy="1536829"/>
            <a:chOff x="1186975" y="3148100"/>
            <a:chExt cx="859800" cy="699000"/>
          </a:xfrm>
        </p:grpSpPr>
        <p:sp>
          <p:nvSpPr>
            <p:cNvPr id="964" name="Google Shape;964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solidFill>
              <a:srgbClr val="DD7E6B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6" name="Google Shape;966;p27"/>
          <p:cNvGrpSpPr/>
          <p:nvPr/>
        </p:nvGrpSpPr>
        <p:grpSpPr>
          <a:xfrm>
            <a:off x="4967487" y="8494678"/>
            <a:ext cx="1890366" cy="1536829"/>
            <a:chOff x="1186975" y="3148100"/>
            <a:chExt cx="859800" cy="699000"/>
          </a:xfrm>
        </p:grpSpPr>
        <p:sp>
          <p:nvSpPr>
            <p:cNvPr id="967" name="Google Shape;967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9" name="Google Shape;969;p27"/>
          <p:cNvGrpSpPr/>
          <p:nvPr/>
        </p:nvGrpSpPr>
        <p:grpSpPr>
          <a:xfrm>
            <a:off x="11902841" y="8289383"/>
            <a:ext cx="1890366" cy="1536829"/>
            <a:chOff x="1186975" y="3148100"/>
            <a:chExt cx="859800" cy="699000"/>
          </a:xfrm>
        </p:grpSpPr>
        <p:sp>
          <p:nvSpPr>
            <p:cNvPr id="970" name="Google Shape;970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solidFill>
              <a:srgbClr val="CC4125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2" name="Google Shape;972;p27"/>
          <p:cNvGrpSpPr/>
          <p:nvPr/>
        </p:nvGrpSpPr>
        <p:grpSpPr>
          <a:xfrm>
            <a:off x="8232589" y="3811995"/>
            <a:ext cx="3517558" cy="1970175"/>
            <a:chOff x="1412175" y="1271425"/>
            <a:chExt cx="1599900" cy="896100"/>
          </a:xfrm>
        </p:grpSpPr>
        <p:sp>
          <p:nvSpPr>
            <p:cNvPr id="973" name="Google Shape;973;p27"/>
            <p:cNvSpPr/>
            <p:nvPr/>
          </p:nvSpPr>
          <p:spPr>
            <a:xfrm>
              <a:off x="1412175" y="1271425"/>
              <a:ext cx="1599900" cy="896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Master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1412175" y="1745275"/>
              <a:ext cx="1599900" cy="323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5" name="Google Shape;975;p27"/>
            <p:cNvCxnSpPr/>
            <p:nvPr/>
          </p:nvCxnSpPr>
          <p:spPr>
            <a:xfrm>
              <a:off x="1725588" y="1745275"/>
              <a:ext cx="0" cy="323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</p:cxnSp>
      </p:grpSp>
      <p:sp>
        <p:nvSpPr>
          <p:cNvPr id="976" name="Google Shape;976;p27"/>
          <p:cNvSpPr/>
          <p:nvPr/>
        </p:nvSpPr>
        <p:spPr>
          <a:xfrm>
            <a:off x="8232589" y="4848255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8578760" y="4848281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8935595" y="4848227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9292430" y="4848227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27"/>
          <p:cNvSpPr/>
          <p:nvPr/>
        </p:nvSpPr>
        <p:spPr>
          <a:xfrm>
            <a:off x="10006099" y="4848200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27"/>
          <p:cNvSpPr/>
          <p:nvPr/>
        </p:nvSpPr>
        <p:spPr>
          <a:xfrm>
            <a:off x="9649264" y="4861007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D5A6B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2" name="Google Shape;982;p27"/>
          <p:cNvGrpSpPr/>
          <p:nvPr/>
        </p:nvGrpSpPr>
        <p:grpSpPr>
          <a:xfrm>
            <a:off x="14300921" y="8289383"/>
            <a:ext cx="1890366" cy="1536829"/>
            <a:chOff x="1186975" y="3148100"/>
            <a:chExt cx="859800" cy="699000"/>
          </a:xfrm>
        </p:grpSpPr>
        <p:sp>
          <p:nvSpPr>
            <p:cNvPr id="983" name="Google Shape;983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solidFill>
              <a:srgbClr val="93C47D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1671054" y="10758972"/>
            <a:ext cx="8180812" cy="66024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uh-iaas oslo</a:t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27"/>
          <p:cNvSpPr/>
          <p:nvPr/>
        </p:nvSpPr>
        <p:spPr>
          <a:xfrm>
            <a:off x="10969530" y="10708404"/>
            <a:ext cx="8449263" cy="660243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uh-iaas Bergen</a:t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7" name="Google Shape;987;p27"/>
          <p:cNvGrpSpPr/>
          <p:nvPr/>
        </p:nvGrpSpPr>
        <p:grpSpPr>
          <a:xfrm>
            <a:off x="16699001" y="8289383"/>
            <a:ext cx="1890366" cy="1536829"/>
            <a:chOff x="1186975" y="3148100"/>
            <a:chExt cx="859800" cy="699000"/>
          </a:xfrm>
        </p:grpSpPr>
        <p:sp>
          <p:nvSpPr>
            <p:cNvPr id="988" name="Google Shape;988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rgbClr val="B7B7B7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27"/>
          <p:cNvGrpSpPr/>
          <p:nvPr/>
        </p:nvGrpSpPr>
        <p:grpSpPr>
          <a:xfrm>
            <a:off x="7325277" y="8427785"/>
            <a:ext cx="1890366" cy="1536829"/>
            <a:chOff x="1186975" y="3148100"/>
            <a:chExt cx="859800" cy="699000"/>
          </a:xfrm>
        </p:grpSpPr>
        <p:sp>
          <p:nvSpPr>
            <p:cNvPr id="991" name="Google Shape;991;p27"/>
            <p:cNvSpPr/>
            <p:nvPr/>
          </p:nvSpPr>
          <p:spPr>
            <a:xfrm>
              <a:off x="1186975" y="3148100"/>
              <a:ext cx="859800" cy="6990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  <a:reflection blurRad="0" dir="5400000" dist="38100" endA="0" endPos="30000" fadeDir="5400012" kx="0" rotWithShape="0" algn="bl" stPos="0" sy="-100000" ky="0"/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rgbClr val="B7B7B7"/>
                  </a:solidFill>
                  <a:latin typeface="Arial"/>
                  <a:ea typeface="Arial"/>
                  <a:cs typeface="Arial"/>
                  <a:sym typeface="Arial"/>
                </a:rPr>
                <a:t>Node</a:t>
              </a:r>
              <a:endParaRPr sz="4177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35725" y="3481175"/>
              <a:ext cx="162300" cy="3237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B7B7B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93" name="Google Shape;993;p27"/>
          <p:cNvCxnSpPr>
            <a:stCxn id="973" idx="2"/>
            <a:endCxn id="967" idx="0"/>
          </p:cNvCxnSpPr>
          <p:nvPr/>
        </p:nvCxnSpPr>
        <p:spPr>
          <a:xfrm flipH="1">
            <a:off x="5912568" y="5782170"/>
            <a:ext cx="4078800" cy="2712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4" name="Google Shape;994;p27"/>
          <p:cNvCxnSpPr>
            <a:stCxn id="973" idx="2"/>
            <a:endCxn id="964" idx="0"/>
          </p:cNvCxnSpPr>
          <p:nvPr/>
        </p:nvCxnSpPr>
        <p:spPr>
          <a:xfrm flipH="1">
            <a:off x="3554868" y="5782170"/>
            <a:ext cx="6436500" cy="264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5" name="Google Shape;995;p27"/>
          <p:cNvCxnSpPr>
            <a:stCxn id="973" idx="2"/>
            <a:endCxn id="970" idx="0"/>
          </p:cNvCxnSpPr>
          <p:nvPr/>
        </p:nvCxnSpPr>
        <p:spPr>
          <a:xfrm>
            <a:off x="9991368" y="5782170"/>
            <a:ext cx="2856600" cy="25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96" name="Google Shape;996;p27"/>
          <p:cNvCxnSpPr>
            <a:stCxn id="973" idx="2"/>
            <a:endCxn id="983" idx="0"/>
          </p:cNvCxnSpPr>
          <p:nvPr/>
        </p:nvCxnSpPr>
        <p:spPr>
          <a:xfrm>
            <a:off x="9991368" y="5782170"/>
            <a:ext cx="5254800" cy="25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997" name="Google Shape;997;p27"/>
          <p:cNvGrpSpPr/>
          <p:nvPr/>
        </p:nvGrpSpPr>
        <p:grpSpPr>
          <a:xfrm>
            <a:off x="2913380" y="3811995"/>
            <a:ext cx="3517558" cy="1970175"/>
            <a:chOff x="1412175" y="1271425"/>
            <a:chExt cx="1599900" cy="896100"/>
          </a:xfrm>
        </p:grpSpPr>
        <p:sp>
          <p:nvSpPr>
            <p:cNvPr id="998" name="Google Shape;998;p27"/>
            <p:cNvSpPr/>
            <p:nvPr/>
          </p:nvSpPr>
          <p:spPr>
            <a:xfrm>
              <a:off x="1412175" y="1271425"/>
              <a:ext cx="1599900" cy="8961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t" bIns="201000" lIns="201000" spcFirstLastPara="1" rIns="201000" wrap="square" tIns="201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17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Submitter</a:t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1412175" y="1745275"/>
              <a:ext cx="1599900" cy="3237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49803"/>
                </a:srgbClr>
              </a:outerShdw>
            </a:effectLst>
          </p:spPr>
          <p:txBody>
            <a:bodyPr anchorCtr="0" anchor="ctr" bIns="201000" lIns="201000" spcFirstLastPara="1" rIns="201000" wrap="square" tIns="201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1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0" name="Google Shape;1000;p27"/>
          <p:cNvSpPr/>
          <p:nvPr/>
        </p:nvSpPr>
        <p:spPr>
          <a:xfrm>
            <a:off x="2913379" y="4860978"/>
            <a:ext cx="356835" cy="71169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01000" lIns="201000" spcFirstLastPara="1" rIns="201000" wrap="square" tIns="20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17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1" name="Google Shape;1001;p27"/>
          <p:cNvCxnSpPr>
            <a:stCxn id="998" idx="3"/>
            <a:endCxn id="973" idx="1"/>
          </p:cNvCxnSpPr>
          <p:nvPr/>
        </p:nvCxnSpPr>
        <p:spPr>
          <a:xfrm>
            <a:off x="6430938" y="4797083"/>
            <a:ext cx="1801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002" name="Google Shape;1002;p27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7"/>
          <p:cNvSpPr txBox="1"/>
          <p:nvPr/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b="0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EHOS: an elastic compute solution</a:t>
            </a:r>
            <a:endParaRPr b="0" i="0" sz="59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8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28"/>
          <p:cNvSpPr/>
          <p:nvPr/>
        </p:nvSpPr>
        <p:spPr>
          <a:xfrm>
            <a:off x="16125166" y="8936567"/>
            <a:ext cx="3717165" cy="415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lixir-no-logo-klippetut.tiff" id="1011" name="Google Shape;10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1012" name="Google Shape;101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1013" name="Google Shape;101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1014" name="Google Shape;1014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ordforsk_neicstrek_black.wmf" id="1015" name="Google Shape;1015;p28"/>
          <p:cNvPicPr preferRelativeResize="0"/>
          <p:nvPr/>
        </p:nvPicPr>
        <p:blipFill rotWithShape="1">
          <a:blip r:embed="rId7">
            <a:alphaModFix/>
          </a:blip>
          <a:srcRect b="0" l="15666" r="2137" t="0"/>
          <a:stretch/>
        </p:blipFill>
        <p:spPr>
          <a:xfrm>
            <a:off x="0" y="10461021"/>
            <a:ext cx="20104100" cy="9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6" name="Google Shape;1016;p28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6000"/>
              <a:t>Socker/udocker: Secure Docker containers on HPC and MTC </a:t>
            </a:r>
            <a:endParaRPr sz="5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17" name="Google Shape;101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8" name="Google Shape;1018;p28"/>
          <p:cNvGrpSpPr/>
          <p:nvPr/>
        </p:nvGrpSpPr>
        <p:grpSpPr>
          <a:xfrm>
            <a:off x="7419873" y="3506910"/>
            <a:ext cx="12318378" cy="6577316"/>
            <a:chOff x="863054" y="2935554"/>
            <a:chExt cx="8397434" cy="4481557"/>
          </a:xfrm>
        </p:grpSpPr>
        <p:sp>
          <p:nvSpPr>
            <p:cNvPr id="1019" name="Google Shape;1019;p28"/>
            <p:cNvSpPr/>
            <p:nvPr/>
          </p:nvSpPr>
          <p:spPr>
            <a:xfrm>
              <a:off x="2826014" y="2935554"/>
              <a:ext cx="6434474" cy="2551390"/>
            </a:xfrm>
            <a:prstGeom prst="roundRect">
              <a:avLst>
                <a:gd fmla="val 7898" name="adj"/>
              </a:avLst>
            </a:prstGeom>
            <a:solidFill>
              <a:schemeClr val="lt1"/>
            </a:solidFill>
            <a:ln cap="flat" cmpd="sng" w="381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9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5135915" y="6106417"/>
              <a:ext cx="2057912" cy="663221"/>
            </a:xfrm>
            <a:prstGeom prst="can">
              <a:avLst>
                <a:gd fmla="val 25000" name="adj"/>
              </a:avLst>
            </a:prstGeom>
            <a:solidFill>
              <a:srgbClr val="0000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28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Docker repositories</a:t>
              </a:r>
              <a:endParaRPr/>
            </a:p>
          </p:txBody>
        </p:sp>
        <p:grpSp>
          <p:nvGrpSpPr>
            <p:cNvPr id="1021" name="Google Shape;1021;p28"/>
            <p:cNvGrpSpPr/>
            <p:nvPr/>
          </p:nvGrpSpPr>
          <p:grpSpPr>
            <a:xfrm>
              <a:off x="2990507" y="4186749"/>
              <a:ext cx="1408690" cy="1191699"/>
              <a:chOff x="336" y="1392"/>
              <a:chExt cx="1008" cy="864"/>
            </a:xfrm>
          </p:grpSpPr>
          <p:sp>
            <p:nvSpPr>
              <p:cNvPr id="1022" name="Google Shape;1022;p28"/>
              <p:cNvSpPr/>
              <p:nvPr/>
            </p:nvSpPr>
            <p:spPr>
              <a:xfrm>
                <a:off x="336" y="1392"/>
                <a:ext cx="1008" cy="624"/>
              </a:xfrm>
              <a:prstGeom prst="rect">
                <a:avLst/>
              </a:prstGeom>
              <a:solidFill>
                <a:srgbClr val="59595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Node</a:t>
                </a: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36" y="2016"/>
                <a:ext cx="1008" cy="24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 Engine</a:t>
                </a:r>
                <a:endParaRPr/>
              </a:p>
            </p:txBody>
          </p:sp>
        </p:grpSp>
        <p:grpSp>
          <p:nvGrpSpPr>
            <p:cNvPr id="1024" name="Google Shape;1024;p28"/>
            <p:cNvGrpSpPr/>
            <p:nvPr/>
          </p:nvGrpSpPr>
          <p:grpSpPr>
            <a:xfrm>
              <a:off x="4600438" y="4186749"/>
              <a:ext cx="1408690" cy="1191699"/>
              <a:chOff x="336" y="1392"/>
              <a:chExt cx="1008" cy="864"/>
            </a:xfrm>
          </p:grpSpPr>
          <p:sp>
            <p:nvSpPr>
              <p:cNvPr id="1025" name="Google Shape;1025;p28"/>
              <p:cNvSpPr/>
              <p:nvPr/>
            </p:nvSpPr>
            <p:spPr>
              <a:xfrm>
                <a:off x="336" y="1392"/>
                <a:ext cx="1008" cy="624"/>
              </a:xfrm>
              <a:prstGeom prst="rect">
                <a:avLst/>
              </a:prstGeom>
              <a:solidFill>
                <a:srgbClr val="59595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Node</a:t>
                </a:r>
                <a:endParaRPr/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336" y="2016"/>
                <a:ext cx="1008" cy="24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 Engine</a:t>
                </a:r>
                <a:endParaRPr/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6142123" y="4186749"/>
              <a:ext cx="1408689" cy="1191699"/>
              <a:chOff x="336" y="1392"/>
              <a:chExt cx="1008" cy="864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336" y="1392"/>
                <a:ext cx="1008" cy="624"/>
              </a:xfrm>
              <a:prstGeom prst="rect">
                <a:avLst/>
              </a:prstGeom>
              <a:solidFill>
                <a:srgbClr val="59595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Node</a:t>
                </a: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36" y="2016"/>
                <a:ext cx="1008" cy="24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 Engine</a:t>
                </a:r>
                <a:endParaRPr/>
              </a:p>
            </p:txBody>
          </p:sp>
        </p:grpSp>
        <p:grpSp>
          <p:nvGrpSpPr>
            <p:cNvPr id="1030" name="Google Shape;1030;p28"/>
            <p:cNvGrpSpPr/>
            <p:nvPr/>
          </p:nvGrpSpPr>
          <p:grpSpPr>
            <a:xfrm>
              <a:off x="7752053" y="4186749"/>
              <a:ext cx="1406940" cy="1191699"/>
              <a:chOff x="336" y="1392"/>
              <a:chExt cx="1008" cy="864"/>
            </a:xfrm>
          </p:grpSpPr>
          <p:sp>
            <p:nvSpPr>
              <p:cNvPr id="1031" name="Google Shape;1031;p28"/>
              <p:cNvSpPr/>
              <p:nvPr/>
            </p:nvSpPr>
            <p:spPr>
              <a:xfrm>
                <a:off x="336" y="1392"/>
                <a:ext cx="1008" cy="624"/>
              </a:xfrm>
              <a:prstGeom prst="rect">
                <a:avLst/>
              </a:prstGeom>
              <a:solidFill>
                <a:srgbClr val="59595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Node</a:t>
                </a: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36" y="2016"/>
                <a:ext cx="1008" cy="24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 Engine</a:t>
                </a:r>
                <a:endParaRPr/>
              </a:p>
            </p:txBody>
          </p:sp>
        </p:grpSp>
        <p:cxnSp>
          <p:nvCxnSpPr>
            <p:cNvPr id="1033" name="Google Shape;1033;p28"/>
            <p:cNvCxnSpPr>
              <a:endCxn id="1034" idx="1"/>
            </p:cNvCxnSpPr>
            <p:nvPr/>
          </p:nvCxnSpPr>
          <p:spPr>
            <a:xfrm>
              <a:off x="1527715" y="5542333"/>
              <a:ext cx="2469000" cy="728100"/>
            </a:xfrm>
            <a:prstGeom prst="bentConnector3">
              <a:avLst>
                <a:gd fmla="val -12650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35" name="Google Shape;1035;p28"/>
            <p:cNvCxnSpPr>
              <a:endCxn id="1034" idx="1"/>
            </p:cNvCxnSpPr>
            <p:nvPr/>
          </p:nvCxnSpPr>
          <p:spPr>
            <a:xfrm>
              <a:off x="3137515" y="5542333"/>
              <a:ext cx="859200" cy="728100"/>
            </a:xfrm>
            <a:prstGeom prst="bentConnector3">
              <a:avLst>
                <a:gd fmla="val -12650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36" name="Google Shape;1036;p28"/>
            <p:cNvCxnSpPr>
              <a:endCxn id="1034" idx="1"/>
            </p:cNvCxnSpPr>
            <p:nvPr/>
          </p:nvCxnSpPr>
          <p:spPr>
            <a:xfrm rot="5400000">
              <a:off x="3973915" y="5565133"/>
              <a:ext cx="728100" cy="682500"/>
            </a:xfrm>
            <a:prstGeom prst="bentConnector3">
              <a:avLst>
                <a:gd fmla="val -12650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37" name="Google Shape;1037;p28"/>
            <p:cNvCxnSpPr>
              <a:endCxn id="1034" idx="1"/>
            </p:cNvCxnSpPr>
            <p:nvPr/>
          </p:nvCxnSpPr>
          <p:spPr>
            <a:xfrm flipH="1">
              <a:off x="3996715" y="5542333"/>
              <a:ext cx="2290800" cy="728100"/>
            </a:xfrm>
            <a:prstGeom prst="bentConnector3">
              <a:avLst>
                <a:gd fmla="val -12650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38" name="Google Shape;1038;p28"/>
            <p:cNvCxnSpPr>
              <a:stCxn id="1039" idx="3"/>
              <a:endCxn id="1034" idx="2"/>
            </p:cNvCxnSpPr>
            <p:nvPr/>
          </p:nvCxnSpPr>
          <p:spPr>
            <a:xfrm>
              <a:off x="863054" y="6255715"/>
              <a:ext cx="3352200" cy="1578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034" name="Google Shape;1034;p28"/>
            <p:cNvSpPr txBox="1"/>
            <p:nvPr/>
          </p:nvSpPr>
          <p:spPr>
            <a:xfrm>
              <a:off x="3996715" y="6127416"/>
              <a:ext cx="437325" cy="2860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Pull</a:t>
              </a:r>
              <a:endParaRPr/>
            </a:p>
          </p:txBody>
        </p:sp>
        <p:sp>
          <p:nvSpPr>
            <p:cNvPr id="1040" name="Google Shape;1040;p28"/>
            <p:cNvSpPr/>
            <p:nvPr/>
          </p:nvSpPr>
          <p:spPr>
            <a:xfrm>
              <a:off x="5345906" y="3243237"/>
              <a:ext cx="1406940" cy="559988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37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Slurm</a:t>
              </a:r>
              <a:endParaRPr b="1" sz="28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1" name="Google Shape;1041;p28"/>
            <p:cNvCxnSpPr/>
            <p:nvPr/>
          </p:nvCxnSpPr>
          <p:spPr>
            <a:xfrm rot="5400000">
              <a:off x="4692310" y="2829683"/>
              <a:ext cx="360485" cy="2353648"/>
            </a:xfrm>
            <a:prstGeom prst="bentConnector3">
              <a:avLst>
                <a:gd fmla="val -152987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42" name="Google Shape;1042;p28"/>
            <p:cNvCxnSpPr/>
            <p:nvPr/>
          </p:nvCxnSpPr>
          <p:spPr>
            <a:xfrm rot="5400000">
              <a:off x="5497275" y="3634649"/>
              <a:ext cx="360485" cy="743717"/>
            </a:xfrm>
            <a:prstGeom prst="bentConnector3">
              <a:avLst>
                <a:gd fmla="val -152987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43" name="Google Shape;1043;p28"/>
            <p:cNvCxnSpPr/>
            <p:nvPr/>
          </p:nvCxnSpPr>
          <p:spPr>
            <a:xfrm flipH="1" rot="-5400000">
              <a:off x="6268116" y="3607524"/>
              <a:ext cx="360485" cy="797966"/>
            </a:xfrm>
            <a:prstGeom prst="bentConnector3">
              <a:avLst>
                <a:gd fmla="val -152987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44" name="Google Shape;1044;p28"/>
            <p:cNvCxnSpPr>
              <a:endCxn id="1045" idx="0"/>
            </p:cNvCxnSpPr>
            <p:nvPr/>
          </p:nvCxnSpPr>
          <p:spPr>
            <a:xfrm>
              <a:off x="6049376" y="3803225"/>
              <a:ext cx="2406000" cy="383400"/>
            </a:xfrm>
            <a:prstGeom prst="bentConnector3">
              <a:avLst>
                <a:gd fmla="val -139525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046" name="Google Shape;1046;p28"/>
            <p:cNvGrpSpPr/>
            <p:nvPr/>
          </p:nvGrpSpPr>
          <p:grpSpPr>
            <a:xfrm>
              <a:off x="1482073" y="5894676"/>
              <a:ext cx="1508435" cy="1522435"/>
              <a:chOff x="3456" y="2304"/>
              <a:chExt cx="1056" cy="1344"/>
            </a:xfrm>
          </p:grpSpPr>
          <p:pic>
            <p:nvPicPr>
              <p:cNvPr descr="600_387572062" id="1047" name="Google Shape;1047;p28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456" y="2304"/>
                <a:ext cx="1056" cy="942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pic>
          <p:sp>
            <p:nvSpPr>
              <p:cNvPr id="1048" name="Google Shape;1048;p28"/>
              <p:cNvSpPr/>
              <p:nvPr/>
            </p:nvSpPr>
            <p:spPr>
              <a:xfrm>
                <a:off x="3456" y="3248"/>
                <a:ext cx="1056" cy="400"/>
              </a:xfrm>
              <a:prstGeom prst="rect">
                <a:avLst/>
              </a:prstGeom>
              <a:solidFill>
                <a:schemeClr val="lt2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Local Registry</a:t>
                </a:r>
                <a:endParaRPr/>
              </a:p>
            </p:txBody>
          </p:sp>
        </p:grpSp>
      </p:grpSp>
      <p:grpSp>
        <p:nvGrpSpPr>
          <p:cNvPr id="1049" name="Google Shape;1049;p28"/>
          <p:cNvGrpSpPr/>
          <p:nvPr/>
        </p:nvGrpSpPr>
        <p:grpSpPr>
          <a:xfrm>
            <a:off x="662855" y="4834330"/>
            <a:ext cx="6835499" cy="5482084"/>
            <a:chOff x="1235663" y="726679"/>
            <a:chExt cx="7315305" cy="5560642"/>
          </a:xfrm>
        </p:grpSpPr>
        <p:sp>
          <p:nvSpPr>
            <p:cNvPr id="1050" name="Google Shape;1050;p28"/>
            <p:cNvSpPr/>
            <p:nvPr/>
          </p:nvSpPr>
          <p:spPr>
            <a:xfrm>
              <a:off x="6822274" y="5313998"/>
              <a:ext cx="1665928" cy="973323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350" lIns="178725" spcFirstLastPara="1" rIns="178725" wrap="square" tIns="893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8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Image repo</a:t>
              </a:r>
              <a:endParaRPr/>
            </a:p>
          </p:txBody>
        </p:sp>
        <p:grpSp>
          <p:nvGrpSpPr>
            <p:cNvPr id="1051" name="Google Shape;1051;p28"/>
            <p:cNvGrpSpPr/>
            <p:nvPr/>
          </p:nvGrpSpPr>
          <p:grpSpPr>
            <a:xfrm>
              <a:off x="1235663" y="3617131"/>
              <a:ext cx="1946826" cy="1441938"/>
              <a:chOff x="11874" y="2826869"/>
              <a:chExt cx="1766126" cy="1308100"/>
            </a:xfrm>
          </p:grpSpPr>
          <p:pic>
            <p:nvPicPr>
              <p:cNvPr id="1052" name="Google Shape;1052;p28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469900" y="2826869"/>
                <a:ext cx="1308100" cy="1308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3" name="Google Shape;1053;p28"/>
              <p:cNvSpPr txBox="1"/>
              <p:nvPr/>
            </p:nvSpPr>
            <p:spPr>
              <a:xfrm rot="-5400000">
                <a:off x="-134818" y="3424931"/>
                <a:ext cx="700946" cy="407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User</a:t>
                </a:r>
                <a:endParaRPr/>
              </a:p>
            </p:txBody>
          </p:sp>
        </p:grpSp>
        <p:sp>
          <p:nvSpPr>
            <p:cNvPr id="1039" name="Google Shape;1039;p28"/>
            <p:cNvSpPr/>
            <p:nvPr/>
          </p:nvSpPr>
          <p:spPr>
            <a:xfrm>
              <a:off x="6836274" y="3902886"/>
              <a:ext cx="1630704" cy="839964"/>
            </a:xfrm>
            <a:prstGeom prst="roundRect">
              <a:avLst>
                <a:gd fmla="val 16667" name="adj"/>
              </a:avLst>
            </a:prstGeom>
            <a:solidFill>
              <a:srgbClr val="A5A5A5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350" lIns="178725" spcFirstLastPara="1" rIns="178725" wrap="square" tIns="893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28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runC</a:t>
              </a:r>
              <a:endParaRPr sz="212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4" name="Google Shape;1054;p28"/>
            <p:cNvCxnSpPr/>
            <p:nvPr/>
          </p:nvCxnSpPr>
          <p:spPr>
            <a:xfrm>
              <a:off x="7651626" y="4742851"/>
              <a:ext cx="3612" cy="571147"/>
            </a:xfrm>
            <a:prstGeom prst="straightConnector1">
              <a:avLst/>
            </a:prstGeom>
            <a:solidFill>
              <a:schemeClr val="accent1"/>
            </a:solidFill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045" name="Google Shape;1045;p28"/>
            <p:cNvCxnSpPr/>
            <p:nvPr/>
          </p:nvCxnSpPr>
          <p:spPr>
            <a:xfrm>
              <a:off x="7644228" y="2540169"/>
              <a:ext cx="7398" cy="1362718"/>
            </a:xfrm>
            <a:prstGeom prst="straightConnector1">
              <a:avLst/>
            </a:prstGeom>
            <a:solidFill>
              <a:schemeClr val="accent1"/>
            </a:solidFill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grpSp>
          <p:nvGrpSpPr>
            <p:cNvPr id="1055" name="Google Shape;1055;p28"/>
            <p:cNvGrpSpPr/>
            <p:nvPr/>
          </p:nvGrpSpPr>
          <p:grpSpPr>
            <a:xfrm>
              <a:off x="6373492" y="726679"/>
              <a:ext cx="2177476" cy="1813491"/>
              <a:chOff x="7092433" y="204702"/>
              <a:chExt cx="1975368" cy="1645166"/>
            </a:xfrm>
          </p:grpSpPr>
          <p:pic>
            <p:nvPicPr>
              <p:cNvPr id="1056" name="Google Shape;1056;p28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7422634" y="204702"/>
                <a:ext cx="1645166" cy="16451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57" name="Google Shape;1057;p28"/>
              <p:cNvSpPr txBox="1"/>
              <p:nvPr/>
            </p:nvSpPr>
            <p:spPr>
              <a:xfrm rot="-5400000">
                <a:off x="6617069" y="707131"/>
                <a:ext cx="1358289" cy="4075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2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Sys Admin</a:t>
                </a:r>
                <a:endParaRPr/>
              </a:p>
            </p:txBody>
          </p:sp>
        </p:grpSp>
        <p:pic>
          <p:nvPicPr>
            <p:cNvPr id="1058" name="Google Shape;1058;p2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97219" y="3545735"/>
              <a:ext cx="1377360" cy="1531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9" name="Google Shape;1059;p28"/>
            <p:cNvSpPr/>
            <p:nvPr/>
          </p:nvSpPr>
          <p:spPr>
            <a:xfrm>
              <a:off x="3808856" y="3180628"/>
              <a:ext cx="2058972" cy="398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5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Socker/udocker</a:t>
              </a:r>
              <a:endParaRPr sz="195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60" name="Google Shape;1060;p28"/>
            <p:cNvCxnSpPr/>
            <p:nvPr/>
          </p:nvCxnSpPr>
          <p:spPr>
            <a:xfrm>
              <a:off x="5379884" y="4322868"/>
              <a:ext cx="1456389" cy="0"/>
            </a:xfrm>
            <a:prstGeom prst="straightConnector1">
              <a:avLst/>
            </a:prstGeom>
            <a:solidFill>
              <a:schemeClr val="accent1"/>
            </a:solidFill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1061" name="Google Shape;1061;p28"/>
            <p:cNvCxnSpPr/>
            <p:nvPr/>
          </p:nvCxnSpPr>
          <p:spPr>
            <a:xfrm>
              <a:off x="2888502" y="4320225"/>
              <a:ext cx="1519445" cy="16643"/>
            </a:xfrm>
            <a:prstGeom prst="straightConnector1">
              <a:avLst/>
            </a:prstGeom>
            <a:solidFill>
              <a:schemeClr val="accent1"/>
            </a:solidFill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sp>
          <p:nvSpPr>
            <p:cNvPr id="1062" name="Google Shape;1062;p28"/>
            <p:cNvSpPr/>
            <p:nvPr/>
          </p:nvSpPr>
          <p:spPr>
            <a:xfrm>
              <a:off x="3679022" y="5129220"/>
              <a:ext cx="2513584" cy="3843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6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-rwsr-sr-x 1 root root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29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9" name="Google Shape;1069;p29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6000"/>
              <a:t>GYOC2: Get Your Own Containerized Cluster</a:t>
            </a:r>
            <a:endParaRPr sz="5900"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070" name="Google Shape;1070;p29"/>
          <p:cNvGrpSpPr/>
          <p:nvPr/>
        </p:nvGrpSpPr>
        <p:grpSpPr>
          <a:xfrm>
            <a:off x="821970" y="2260114"/>
            <a:ext cx="16862928" cy="10923031"/>
            <a:chOff x="63541" y="481357"/>
            <a:chExt cx="8995426" cy="5862534"/>
          </a:xfrm>
        </p:grpSpPr>
        <p:sp>
          <p:nvSpPr>
            <p:cNvPr id="1071" name="Google Shape;1071;p29"/>
            <p:cNvSpPr/>
            <p:nvPr/>
          </p:nvSpPr>
          <p:spPr>
            <a:xfrm>
              <a:off x="1624358" y="4949707"/>
              <a:ext cx="7261316" cy="803165"/>
            </a:xfrm>
            <a:prstGeom prst="can">
              <a:avLst>
                <a:gd fmla="val 26339" name="adj"/>
              </a:avLst>
            </a:prstGeom>
            <a:solidFill>
              <a:srgbClr val="FBD4B4"/>
            </a:solidFill>
            <a:ln cap="flat" cmpd="sng" w="9525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1624358" y="649769"/>
              <a:ext cx="7261316" cy="4148448"/>
            </a:xfrm>
            <a:prstGeom prst="roundRect">
              <a:avLst>
                <a:gd fmla="val 9736" name="adj"/>
              </a:avLst>
            </a:prstGeom>
            <a:solidFill>
              <a:srgbClr val="F2F2F2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9"/>
            <p:cNvSpPr/>
            <p:nvPr/>
          </p:nvSpPr>
          <p:spPr>
            <a:xfrm>
              <a:off x="3276698" y="761773"/>
              <a:ext cx="1528250" cy="808629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3495720" y="1697551"/>
              <a:ext cx="1087339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7668137" y="2831783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6487187" y="2831784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5343816" y="2831838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4200445" y="2831784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9"/>
            <p:cNvSpPr/>
            <p:nvPr/>
          </p:nvSpPr>
          <p:spPr>
            <a:xfrm>
              <a:off x="3046300" y="2832295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9"/>
            <p:cNvSpPr/>
            <p:nvPr/>
          </p:nvSpPr>
          <p:spPr>
            <a:xfrm>
              <a:off x="1915280" y="2838342"/>
              <a:ext cx="1072963" cy="1003205"/>
            </a:xfrm>
            <a:prstGeom prst="roundRect">
              <a:avLst>
                <a:gd fmla="val 5098" name="adj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9"/>
            <p:cNvSpPr/>
            <p:nvPr/>
          </p:nvSpPr>
          <p:spPr>
            <a:xfrm>
              <a:off x="4073035" y="5197586"/>
              <a:ext cx="1016982" cy="474983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Singularity Repo</a:t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9"/>
            <p:cNvSpPr/>
            <p:nvPr/>
          </p:nvSpPr>
          <p:spPr>
            <a:xfrm>
              <a:off x="1983875" y="2910376"/>
              <a:ext cx="943488" cy="616394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Compute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container</a:t>
              </a:r>
              <a:endParaRPr/>
            </a:p>
          </p:txBody>
        </p:sp>
        <p:cxnSp>
          <p:nvCxnSpPr>
            <p:cNvPr id="1083" name="Google Shape;1083;p29"/>
            <p:cNvCxnSpPr>
              <a:stCxn id="1084" idx="2"/>
              <a:endCxn id="1081" idx="1"/>
            </p:cNvCxnSpPr>
            <p:nvPr/>
          </p:nvCxnSpPr>
          <p:spPr>
            <a:xfrm flipH="1" rot="-5400000">
              <a:off x="2918613" y="3534791"/>
              <a:ext cx="1428600" cy="1897200"/>
            </a:xfrm>
            <a:prstGeom prst="bentConnector3">
              <a:avLst>
                <a:gd fmla="val -146623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85" name="Google Shape;1085;p29"/>
            <p:cNvCxnSpPr>
              <a:stCxn id="1086" idx="2"/>
              <a:endCxn id="1081" idx="1"/>
            </p:cNvCxnSpPr>
            <p:nvPr/>
          </p:nvCxnSpPr>
          <p:spPr>
            <a:xfrm flipH="1" rot="-5400000">
              <a:off x="3486927" y="4102839"/>
              <a:ext cx="1423200" cy="766200"/>
            </a:xfrm>
            <a:prstGeom prst="bentConnector3">
              <a:avLst>
                <a:gd fmla="val -147433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87" name="Google Shape;1087;p29"/>
            <p:cNvCxnSpPr>
              <a:stCxn id="1088" idx="2"/>
              <a:endCxn id="1081" idx="1"/>
            </p:cNvCxnSpPr>
            <p:nvPr/>
          </p:nvCxnSpPr>
          <p:spPr>
            <a:xfrm rot="5400000">
              <a:off x="4060201" y="4297097"/>
              <a:ext cx="1422000" cy="379200"/>
            </a:xfrm>
            <a:prstGeom prst="bentConnector3">
              <a:avLst>
                <a:gd fmla="val -147644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089" name="Google Shape;1089;p29"/>
            <p:cNvCxnSpPr>
              <a:stCxn id="1090" idx="2"/>
              <a:endCxn id="1081" idx="1"/>
            </p:cNvCxnSpPr>
            <p:nvPr/>
          </p:nvCxnSpPr>
          <p:spPr>
            <a:xfrm rot="5400000">
              <a:off x="4633656" y="3724211"/>
              <a:ext cx="1421400" cy="1525500"/>
            </a:xfrm>
            <a:prstGeom prst="bentConnector3">
              <a:avLst>
                <a:gd fmla="val -147732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091" name="Google Shape;1091;p29"/>
            <p:cNvSpPr/>
            <p:nvPr/>
          </p:nvSpPr>
          <p:spPr>
            <a:xfrm>
              <a:off x="85033" y="841092"/>
              <a:ext cx="894230" cy="753819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CVMFS Repo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9"/>
            <p:cNvSpPr txBox="1"/>
            <p:nvPr/>
          </p:nvSpPr>
          <p:spPr>
            <a:xfrm rot="-5400000">
              <a:off x="-719835" y="2834800"/>
              <a:ext cx="2201815" cy="311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Singularity containers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9"/>
            <p:cNvSpPr/>
            <p:nvPr/>
          </p:nvSpPr>
          <p:spPr>
            <a:xfrm>
              <a:off x="3534177" y="2020114"/>
              <a:ext cx="1001631" cy="616393"/>
            </a:xfrm>
            <a:prstGeom prst="rect">
              <a:avLst/>
            </a:prstGeom>
            <a:solidFill>
              <a:srgbClr val="737454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Condor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CM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container</a:t>
              </a:r>
              <a:endParaRPr/>
            </a:p>
          </p:txBody>
        </p:sp>
        <p:cxnSp>
          <p:nvCxnSpPr>
            <p:cNvPr id="1094" name="Google Shape;1094;p29"/>
            <p:cNvCxnSpPr/>
            <p:nvPr/>
          </p:nvCxnSpPr>
          <p:spPr>
            <a:xfrm rot="5400000">
              <a:off x="3110331" y="1996213"/>
              <a:ext cx="258171" cy="1570156"/>
            </a:xfrm>
            <a:prstGeom prst="bentConnector3">
              <a:avLst>
                <a:gd fmla="val -732770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5" name="Google Shape;1095;p29"/>
            <p:cNvCxnSpPr>
              <a:stCxn id="1093" idx="2"/>
              <a:endCxn id="1096" idx="0"/>
            </p:cNvCxnSpPr>
            <p:nvPr/>
          </p:nvCxnSpPr>
          <p:spPr>
            <a:xfrm flipH="1" rot="-5400000">
              <a:off x="4247543" y="2423957"/>
              <a:ext cx="273900" cy="699000"/>
            </a:xfrm>
            <a:prstGeom prst="bentConnector3">
              <a:avLst>
                <a:gd fmla="val -686326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097" name="Google Shape;1097;p29"/>
            <p:cNvCxnSpPr>
              <a:stCxn id="1093" idx="2"/>
              <a:endCxn id="1098" idx="0"/>
            </p:cNvCxnSpPr>
            <p:nvPr/>
          </p:nvCxnSpPr>
          <p:spPr>
            <a:xfrm flipH="1" rot="-5400000">
              <a:off x="4820243" y="1851257"/>
              <a:ext cx="273900" cy="1844400"/>
            </a:xfrm>
            <a:prstGeom prst="bentConnector3">
              <a:avLst>
                <a:gd fmla="val -686326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1099" name="Google Shape;1099;p29"/>
            <p:cNvSpPr/>
            <p:nvPr/>
          </p:nvSpPr>
          <p:spPr>
            <a:xfrm>
              <a:off x="3346293" y="816186"/>
              <a:ext cx="1385708" cy="688037"/>
            </a:xfrm>
            <a:prstGeom prst="roundRect">
              <a:avLst>
                <a:gd fmla="val 16667" name="adj"/>
              </a:avLst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9"/>
            <p:cNvSpPr txBox="1"/>
            <p:nvPr/>
          </p:nvSpPr>
          <p:spPr>
            <a:xfrm>
              <a:off x="3694140" y="822292"/>
              <a:ext cx="661173" cy="2147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container</a:t>
              </a:r>
              <a:endParaRPr/>
            </a:p>
          </p:txBody>
        </p:sp>
        <p:pic>
          <p:nvPicPr>
            <p:cNvPr descr="galaxy_logo" id="1101" name="Google Shape;110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35015" y="1050545"/>
              <a:ext cx="1218769" cy="35843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02" name="Google Shape;1102;p29"/>
            <p:cNvCxnSpPr>
              <a:stCxn id="1101" idx="2"/>
            </p:cNvCxnSpPr>
            <p:nvPr/>
          </p:nvCxnSpPr>
          <p:spPr>
            <a:xfrm>
              <a:off x="4044400" y="1408976"/>
              <a:ext cx="0" cy="38010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grpSp>
          <p:nvGrpSpPr>
            <p:cNvPr id="1103" name="Google Shape;1103;p29"/>
            <p:cNvGrpSpPr/>
            <p:nvPr/>
          </p:nvGrpSpPr>
          <p:grpSpPr>
            <a:xfrm>
              <a:off x="4261530" y="2910376"/>
              <a:ext cx="946375" cy="865321"/>
              <a:chOff x="10316539" y="7076825"/>
              <a:chExt cx="2080710" cy="1902504"/>
            </a:xfrm>
          </p:grpSpPr>
          <p:sp>
            <p:nvSpPr>
              <p:cNvPr id="1096" name="Google Shape;1096;p29"/>
              <p:cNvSpPr/>
              <p:nvPr/>
            </p:nvSpPr>
            <p:spPr>
              <a:xfrm>
                <a:off x="10322530" y="7076825"/>
                <a:ext cx="2066165" cy="135521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</a:t>
                </a:r>
                <a:endParaRPr/>
              </a:p>
            </p:txBody>
          </p:sp>
          <p:grpSp>
            <p:nvGrpSpPr>
              <p:cNvPr id="1104" name="Google Shape;1104;p29"/>
              <p:cNvGrpSpPr/>
              <p:nvPr/>
            </p:nvGrpSpPr>
            <p:grpSpPr>
              <a:xfrm>
                <a:off x="10316539" y="8452123"/>
                <a:ext cx="2080710" cy="527206"/>
                <a:chOff x="5699966" y="8432034"/>
                <a:chExt cx="2080710" cy="527206"/>
              </a:xfrm>
            </p:grpSpPr>
            <p:sp>
              <p:nvSpPr>
                <p:cNvPr id="1105" name="Google Shape;1105;p29"/>
                <p:cNvSpPr/>
                <p:nvPr/>
              </p:nvSpPr>
              <p:spPr>
                <a:xfrm>
                  <a:off x="5699966" y="8432034"/>
                  <a:ext cx="994137" cy="521234"/>
                </a:xfrm>
                <a:prstGeom prst="rect">
                  <a:avLst/>
                </a:prstGeom>
                <a:solidFill>
                  <a:srgbClr val="00800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Docker</a:t>
                  </a:r>
                  <a:endParaRPr/>
                </a:p>
              </p:txBody>
            </p:sp>
            <p:sp>
              <p:nvSpPr>
                <p:cNvPr id="1088" name="Google Shape;1088;p29"/>
                <p:cNvSpPr/>
                <p:nvPr/>
              </p:nvSpPr>
              <p:spPr>
                <a:xfrm>
                  <a:off x="6694103" y="8438006"/>
                  <a:ext cx="1086573" cy="521234"/>
                </a:xfrm>
                <a:prstGeom prst="rect">
                  <a:avLst/>
                </a:prstGeom>
                <a:solidFill>
                  <a:srgbClr val="17365D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Singularity</a:t>
                  </a:r>
                  <a:endParaRPr/>
                </a:p>
              </p:txBody>
            </p:sp>
          </p:grpSp>
        </p:grpSp>
        <p:cxnSp>
          <p:nvCxnSpPr>
            <p:cNvPr id="1106" name="Google Shape;1106;p29"/>
            <p:cNvCxnSpPr>
              <a:stCxn id="1093" idx="2"/>
              <a:endCxn id="1107" idx="0"/>
            </p:cNvCxnSpPr>
            <p:nvPr/>
          </p:nvCxnSpPr>
          <p:spPr>
            <a:xfrm rot="5400000">
              <a:off x="3679343" y="2554757"/>
              <a:ext cx="273900" cy="437400"/>
            </a:xfrm>
            <a:prstGeom prst="bentConnector3">
              <a:avLst>
                <a:gd fmla="val -686328" name="adj1"/>
              </a:avLst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108" name="Google Shape;1108;p29"/>
            <p:cNvGrpSpPr/>
            <p:nvPr/>
          </p:nvGrpSpPr>
          <p:grpSpPr>
            <a:xfrm>
              <a:off x="3116156" y="2910375"/>
              <a:ext cx="951345" cy="863964"/>
              <a:chOff x="8189411" y="7076823"/>
              <a:chExt cx="2091637" cy="1899520"/>
            </a:xfrm>
          </p:grpSpPr>
          <p:sp>
            <p:nvSpPr>
              <p:cNvPr id="1107" name="Google Shape;1107;p29"/>
              <p:cNvSpPr/>
              <p:nvPr/>
            </p:nvSpPr>
            <p:spPr>
              <a:xfrm>
                <a:off x="8214882" y="7076823"/>
                <a:ext cx="2066166" cy="1355209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</a:t>
                </a:r>
                <a:endParaRPr/>
              </a:p>
            </p:txBody>
          </p:sp>
          <p:sp>
            <p:nvSpPr>
              <p:cNvPr id="1109" name="Google Shape;1109;p29"/>
              <p:cNvSpPr/>
              <p:nvPr/>
            </p:nvSpPr>
            <p:spPr>
              <a:xfrm>
                <a:off x="8189411" y="8449137"/>
                <a:ext cx="994137" cy="52123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</a:t>
                </a:r>
                <a:endParaRPr/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9183548" y="8455109"/>
                <a:ext cx="1086574" cy="521234"/>
              </a:xfrm>
              <a:prstGeom prst="rect">
                <a:avLst/>
              </a:prstGeom>
              <a:solidFill>
                <a:srgbClr val="17365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Singularity</a:t>
                </a:r>
                <a:endParaRPr/>
              </a:p>
            </p:txBody>
          </p:sp>
        </p:grpSp>
        <p:grpSp>
          <p:nvGrpSpPr>
            <p:cNvPr id="1110" name="Google Shape;1110;p29"/>
            <p:cNvGrpSpPr/>
            <p:nvPr/>
          </p:nvGrpSpPr>
          <p:grpSpPr>
            <a:xfrm>
              <a:off x="1985042" y="3529301"/>
              <a:ext cx="946375" cy="239790"/>
              <a:chOff x="5699966" y="8432034"/>
              <a:chExt cx="2080710" cy="527206"/>
            </a:xfrm>
          </p:grpSpPr>
          <p:sp>
            <p:nvSpPr>
              <p:cNvPr id="1111" name="Google Shape;1111;p29"/>
              <p:cNvSpPr/>
              <p:nvPr/>
            </p:nvSpPr>
            <p:spPr>
              <a:xfrm>
                <a:off x="5699966" y="8432034"/>
                <a:ext cx="994137" cy="521234"/>
              </a:xfrm>
              <a:prstGeom prst="rect">
                <a:avLst/>
              </a:prstGeom>
              <a:solidFill>
                <a:srgbClr val="008000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Docker</a:t>
                </a:r>
                <a:endParaRPr/>
              </a:p>
            </p:txBody>
          </p:sp>
          <p:sp>
            <p:nvSpPr>
              <p:cNvPr id="1084" name="Google Shape;1084;p29"/>
              <p:cNvSpPr/>
              <p:nvPr/>
            </p:nvSpPr>
            <p:spPr>
              <a:xfrm>
                <a:off x="6694103" y="8438006"/>
                <a:ext cx="1086573" cy="521234"/>
              </a:xfrm>
              <a:prstGeom prst="rect">
                <a:avLst/>
              </a:prstGeom>
              <a:solidFill>
                <a:srgbClr val="17365D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Singularity</a:t>
                </a:r>
                <a:endParaRPr/>
              </a:p>
            </p:txBody>
          </p:sp>
        </p:grpSp>
        <p:grpSp>
          <p:nvGrpSpPr>
            <p:cNvPr id="1112" name="Google Shape;1112;p29"/>
            <p:cNvGrpSpPr/>
            <p:nvPr/>
          </p:nvGrpSpPr>
          <p:grpSpPr>
            <a:xfrm>
              <a:off x="5407835" y="2910376"/>
              <a:ext cx="946375" cy="865885"/>
              <a:chOff x="12679192" y="7076825"/>
              <a:chExt cx="2080710" cy="1903744"/>
            </a:xfrm>
          </p:grpSpPr>
          <p:sp>
            <p:nvSpPr>
              <p:cNvPr id="1098" name="Google Shape;1098;p29"/>
              <p:cNvSpPr/>
              <p:nvPr/>
            </p:nvSpPr>
            <p:spPr>
              <a:xfrm>
                <a:off x="12683861" y="7076825"/>
                <a:ext cx="2063599" cy="1355210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</a:t>
                </a:r>
                <a:endParaRPr/>
              </a:p>
            </p:txBody>
          </p:sp>
          <p:grpSp>
            <p:nvGrpSpPr>
              <p:cNvPr id="1113" name="Google Shape;1113;p29"/>
              <p:cNvGrpSpPr/>
              <p:nvPr/>
            </p:nvGrpSpPr>
            <p:grpSpPr>
              <a:xfrm>
                <a:off x="12679192" y="8453363"/>
                <a:ext cx="2080710" cy="527206"/>
                <a:chOff x="5699966" y="8432034"/>
                <a:chExt cx="2080710" cy="527206"/>
              </a:xfrm>
            </p:grpSpPr>
            <p:sp>
              <p:nvSpPr>
                <p:cNvPr id="1114" name="Google Shape;1114;p29"/>
                <p:cNvSpPr/>
                <p:nvPr/>
              </p:nvSpPr>
              <p:spPr>
                <a:xfrm>
                  <a:off x="5699966" y="8432034"/>
                  <a:ext cx="994137" cy="521234"/>
                </a:xfrm>
                <a:prstGeom prst="rect">
                  <a:avLst/>
                </a:prstGeom>
                <a:solidFill>
                  <a:srgbClr val="008000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Docker</a:t>
                  </a:r>
                  <a:endParaRPr/>
                </a:p>
              </p:txBody>
            </p:sp>
            <p:sp>
              <p:nvSpPr>
                <p:cNvPr id="1090" name="Google Shape;1090;p29"/>
                <p:cNvSpPr/>
                <p:nvPr/>
              </p:nvSpPr>
              <p:spPr>
                <a:xfrm>
                  <a:off x="6694103" y="8438006"/>
                  <a:ext cx="1086573" cy="521234"/>
                </a:xfrm>
                <a:prstGeom prst="rect">
                  <a:avLst/>
                </a:prstGeom>
                <a:solidFill>
                  <a:srgbClr val="17365D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Singularity</a:t>
                  </a:r>
                  <a:endParaRPr/>
                </a:p>
              </p:txBody>
            </p:sp>
          </p:grpSp>
        </p:grpSp>
        <p:cxnSp>
          <p:nvCxnSpPr>
            <p:cNvPr id="1115" name="Google Shape;1115;p29"/>
            <p:cNvCxnSpPr>
              <a:stCxn id="1091" idx="2"/>
              <a:endCxn id="1081" idx="2"/>
            </p:cNvCxnSpPr>
            <p:nvPr/>
          </p:nvCxnSpPr>
          <p:spPr>
            <a:xfrm flipH="1" rot="-5400000">
              <a:off x="382448" y="1744611"/>
              <a:ext cx="3840300" cy="3540900"/>
            </a:xfrm>
            <a:prstGeom prst="bentConnector2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16" name="Google Shape;1116;p29"/>
            <p:cNvCxnSpPr>
              <a:stCxn id="1091" idx="3"/>
              <a:endCxn id="1101" idx="1"/>
            </p:cNvCxnSpPr>
            <p:nvPr/>
          </p:nvCxnSpPr>
          <p:spPr>
            <a:xfrm>
              <a:off x="979263" y="1218002"/>
              <a:ext cx="2455800" cy="1170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17" name="Google Shape;1117;p29"/>
            <p:cNvSpPr txBox="1"/>
            <p:nvPr/>
          </p:nvSpPr>
          <p:spPr>
            <a:xfrm>
              <a:off x="1700137" y="902960"/>
              <a:ext cx="1592390" cy="31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Reference data</a:t>
              </a:r>
              <a:endParaRPr/>
            </a:p>
          </p:txBody>
        </p:sp>
        <p:grpSp>
          <p:nvGrpSpPr>
            <p:cNvPr id="1118" name="Google Shape;1118;p29"/>
            <p:cNvGrpSpPr/>
            <p:nvPr/>
          </p:nvGrpSpPr>
          <p:grpSpPr>
            <a:xfrm>
              <a:off x="7733198" y="2907096"/>
              <a:ext cx="946375" cy="865885"/>
              <a:chOff x="12679192" y="7076825"/>
              <a:chExt cx="2080710" cy="1903744"/>
            </a:xfrm>
          </p:grpSpPr>
          <p:sp>
            <p:nvSpPr>
              <p:cNvPr id="1119" name="Google Shape;1119;p29"/>
              <p:cNvSpPr/>
              <p:nvPr/>
            </p:nvSpPr>
            <p:spPr>
              <a:xfrm>
                <a:off x="12683861" y="7076825"/>
                <a:ext cx="2063599" cy="1355210"/>
              </a:xfrm>
              <a:prstGeom prst="rect">
                <a:avLst/>
              </a:prstGeom>
              <a:solidFill>
                <a:srgbClr val="000000">
                  <a:alpha val="22745"/>
                </a:srgbClr>
              </a:solidFill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</a:t>
                </a:r>
                <a:endParaRPr/>
              </a:p>
            </p:txBody>
          </p:sp>
          <p:grpSp>
            <p:nvGrpSpPr>
              <p:cNvPr id="1120" name="Google Shape;1120;p29"/>
              <p:cNvGrpSpPr/>
              <p:nvPr/>
            </p:nvGrpSpPr>
            <p:grpSpPr>
              <a:xfrm>
                <a:off x="12679192" y="8453363"/>
                <a:ext cx="2080710" cy="527206"/>
                <a:chOff x="5699966" y="8432034"/>
                <a:chExt cx="2080710" cy="527206"/>
              </a:xfrm>
            </p:grpSpPr>
            <p:sp>
              <p:nvSpPr>
                <p:cNvPr id="1121" name="Google Shape;1121;p29"/>
                <p:cNvSpPr/>
                <p:nvPr/>
              </p:nvSpPr>
              <p:spPr>
                <a:xfrm>
                  <a:off x="5699966" y="8432034"/>
                  <a:ext cx="994137" cy="521234"/>
                </a:xfrm>
                <a:prstGeom prst="rect">
                  <a:avLst/>
                </a:prstGeom>
                <a:solidFill>
                  <a:srgbClr val="00B050">
                    <a:alpha val="22745"/>
                  </a:srgbClr>
                </a:solidFill>
                <a:ln cap="flat" cmpd="sng" w="28575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Docker</a:t>
                  </a:r>
                  <a:endParaRPr/>
                </a:p>
              </p:txBody>
            </p:sp>
            <p:sp>
              <p:nvSpPr>
                <p:cNvPr id="1122" name="Google Shape;1122;p29"/>
                <p:cNvSpPr/>
                <p:nvPr/>
              </p:nvSpPr>
              <p:spPr>
                <a:xfrm>
                  <a:off x="6694103" y="8438006"/>
                  <a:ext cx="1086573" cy="521234"/>
                </a:xfrm>
                <a:prstGeom prst="rect">
                  <a:avLst/>
                </a:prstGeom>
                <a:solidFill>
                  <a:srgbClr val="0070C0">
                    <a:alpha val="22745"/>
                  </a:srgbClr>
                </a:solidFill>
                <a:ln cap="flat" cmpd="sng" w="28575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Singularity</a:t>
                  </a:r>
                  <a:endParaRPr/>
                </a:p>
              </p:txBody>
            </p:sp>
          </p:grpSp>
        </p:grpSp>
        <p:cxnSp>
          <p:nvCxnSpPr>
            <p:cNvPr id="1123" name="Google Shape;1123;p29"/>
            <p:cNvCxnSpPr>
              <a:stCxn id="1093" idx="2"/>
              <a:endCxn id="1124" idx="0"/>
            </p:cNvCxnSpPr>
            <p:nvPr/>
          </p:nvCxnSpPr>
          <p:spPr>
            <a:xfrm flipH="1" rot="-5400000">
              <a:off x="5395043" y="1276457"/>
              <a:ext cx="270600" cy="2990700"/>
            </a:xfrm>
            <a:prstGeom prst="bentConnector3">
              <a:avLst>
                <a:gd fmla="val -694973" name="adj1"/>
              </a:avLst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25" name="Google Shape;1125;p29"/>
            <p:cNvCxnSpPr>
              <a:stCxn id="1093" idx="2"/>
              <a:endCxn id="1119" idx="0"/>
            </p:cNvCxnSpPr>
            <p:nvPr/>
          </p:nvCxnSpPr>
          <p:spPr>
            <a:xfrm flipH="1" rot="-5400000">
              <a:off x="5984543" y="686957"/>
              <a:ext cx="270600" cy="4169700"/>
            </a:xfrm>
            <a:prstGeom prst="bentConnector3">
              <a:avLst>
                <a:gd fmla="val -694973" name="adj1"/>
              </a:avLst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126" name="Google Shape;1126;p29"/>
            <p:cNvCxnSpPr>
              <a:stCxn id="1127" idx="2"/>
              <a:endCxn id="1081" idx="1"/>
            </p:cNvCxnSpPr>
            <p:nvPr/>
          </p:nvCxnSpPr>
          <p:spPr>
            <a:xfrm rot="5400000">
              <a:off x="5205162" y="3149431"/>
              <a:ext cx="1424700" cy="2671800"/>
            </a:xfrm>
            <a:prstGeom prst="bentConnector3">
              <a:avLst>
                <a:gd fmla="val -147223" name="adj1"/>
              </a:avLst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grpSp>
          <p:nvGrpSpPr>
            <p:cNvPr id="1128" name="Google Shape;1128;p29"/>
            <p:cNvGrpSpPr/>
            <p:nvPr/>
          </p:nvGrpSpPr>
          <p:grpSpPr>
            <a:xfrm>
              <a:off x="6554141" y="2907096"/>
              <a:ext cx="946375" cy="865885"/>
              <a:chOff x="12679192" y="7076825"/>
              <a:chExt cx="2080710" cy="1903744"/>
            </a:xfrm>
          </p:grpSpPr>
          <p:sp>
            <p:nvSpPr>
              <p:cNvPr id="1124" name="Google Shape;1124;p29"/>
              <p:cNvSpPr/>
              <p:nvPr/>
            </p:nvSpPr>
            <p:spPr>
              <a:xfrm>
                <a:off x="12683861" y="7076825"/>
                <a:ext cx="2063599" cy="1355210"/>
              </a:xfrm>
              <a:prstGeom prst="rect">
                <a:avLst/>
              </a:prstGeom>
              <a:solidFill>
                <a:srgbClr val="000000">
                  <a:alpha val="22745"/>
                </a:srgbClr>
              </a:solidFill>
              <a:ln cap="flat" cmpd="sng" w="28575">
                <a:solidFill>
                  <a:schemeClr val="dk1"/>
                </a:solidFill>
                <a:prstDash val="dash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Compute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</a:t>
                </a:r>
                <a:endParaRPr/>
              </a:p>
            </p:txBody>
          </p:sp>
          <p:grpSp>
            <p:nvGrpSpPr>
              <p:cNvPr id="1129" name="Google Shape;1129;p29"/>
              <p:cNvGrpSpPr/>
              <p:nvPr/>
            </p:nvGrpSpPr>
            <p:grpSpPr>
              <a:xfrm>
                <a:off x="12679192" y="8453363"/>
                <a:ext cx="2080710" cy="527206"/>
                <a:chOff x="5699966" y="8432034"/>
                <a:chExt cx="2080710" cy="527206"/>
              </a:xfrm>
            </p:grpSpPr>
            <p:sp>
              <p:nvSpPr>
                <p:cNvPr id="1127" name="Google Shape;1127;p29"/>
                <p:cNvSpPr/>
                <p:nvPr/>
              </p:nvSpPr>
              <p:spPr>
                <a:xfrm>
                  <a:off x="6694103" y="8438006"/>
                  <a:ext cx="1086573" cy="521234"/>
                </a:xfrm>
                <a:prstGeom prst="rect">
                  <a:avLst/>
                </a:prstGeom>
                <a:solidFill>
                  <a:srgbClr val="0070C0">
                    <a:alpha val="22745"/>
                  </a:srgbClr>
                </a:solidFill>
                <a:ln cap="flat" cmpd="sng" w="28575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Singularity</a:t>
                  </a:r>
                  <a:endParaRPr/>
                </a:p>
              </p:txBody>
            </p:sp>
            <p:sp>
              <p:nvSpPr>
                <p:cNvPr id="1130" name="Google Shape;1130;p29"/>
                <p:cNvSpPr/>
                <p:nvPr/>
              </p:nvSpPr>
              <p:spPr>
                <a:xfrm>
                  <a:off x="5699966" y="8432034"/>
                  <a:ext cx="994137" cy="521234"/>
                </a:xfrm>
                <a:prstGeom prst="rect">
                  <a:avLst/>
                </a:prstGeom>
                <a:solidFill>
                  <a:srgbClr val="00B050">
                    <a:alpha val="22745"/>
                  </a:srgbClr>
                </a:solidFill>
                <a:ln cap="flat" cmpd="sng" w="28575">
                  <a:solidFill>
                    <a:schemeClr val="dk1"/>
                  </a:solidFill>
                  <a:prstDash val="dash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2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Docker</a:t>
                  </a:r>
                  <a:endParaRPr/>
                </a:p>
              </p:txBody>
            </p:sp>
          </p:grpSp>
        </p:grpSp>
        <p:cxnSp>
          <p:nvCxnSpPr>
            <p:cNvPr id="1131" name="Google Shape;1131;p29"/>
            <p:cNvCxnSpPr>
              <a:stCxn id="1122" idx="2"/>
              <a:endCxn id="1081" idx="1"/>
            </p:cNvCxnSpPr>
            <p:nvPr/>
          </p:nvCxnSpPr>
          <p:spPr>
            <a:xfrm rot="5400000">
              <a:off x="5794719" y="2559931"/>
              <a:ext cx="1424700" cy="3850800"/>
            </a:xfrm>
            <a:prstGeom prst="bentConnector3">
              <a:avLst>
                <a:gd fmla="val -147223" name="adj1"/>
              </a:avLst>
            </a:prstGeom>
            <a:noFill/>
            <a:ln cap="flat" cmpd="sng" w="38100">
              <a:solidFill>
                <a:schemeClr val="dk1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1132" name="Google Shape;1132;p29"/>
            <p:cNvSpPr/>
            <p:nvPr/>
          </p:nvSpPr>
          <p:spPr>
            <a:xfrm>
              <a:off x="1472610" y="5752872"/>
              <a:ext cx="1006434" cy="500091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Local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Docker Registry</a:t>
              </a:r>
              <a:endParaRPr/>
            </a:p>
          </p:txBody>
        </p:sp>
        <p:sp>
          <p:nvSpPr>
            <p:cNvPr id="1133" name="Google Shape;1133;p29"/>
            <p:cNvSpPr/>
            <p:nvPr/>
          </p:nvSpPr>
          <p:spPr>
            <a:xfrm>
              <a:off x="5169115" y="5206305"/>
              <a:ext cx="935640" cy="474983"/>
            </a:xfrm>
            <a:prstGeom prst="can">
              <a:avLst>
                <a:gd fmla="val 2500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Docker Repo</a:t>
              </a:r>
              <a:endParaRPr/>
            </a:p>
          </p:txBody>
        </p:sp>
        <p:cxnSp>
          <p:nvCxnSpPr>
            <p:cNvPr id="1134" name="Google Shape;1134;p29"/>
            <p:cNvCxnSpPr>
              <a:stCxn id="1121" idx="2"/>
              <a:endCxn id="1133" idx="1"/>
            </p:cNvCxnSpPr>
            <p:nvPr/>
          </p:nvCxnSpPr>
          <p:spPr>
            <a:xfrm rot="5400000">
              <a:off x="6080081" y="3327165"/>
              <a:ext cx="1436100" cy="2322300"/>
            </a:xfrm>
            <a:prstGeom prst="bentConnector3">
              <a:avLst>
                <a:gd fmla="val -145749" name="adj1"/>
              </a:avLst>
            </a:prstGeom>
            <a:noFill/>
            <a:ln cap="flat" cmpd="sng" w="38100">
              <a:solidFill>
                <a:srgbClr val="0070C0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35" name="Google Shape;1135;p29"/>
            <p:cNvCxnSpPr>
              <a:stCxn id="1130" idx="2"/>
              <a:endCxn id="1133" idx="1"/>
            </p:cNvCxnSpPr>
            <p:nvPr/>
          </p:nvCxnSpPr>
          <p:spPr>
            <a:xfrm rot="5400000">
              <a:off x="5490524" y="3916665"/>
              <a:ext cx="1436100" cy="1143300"/>
            </a:xfrm>
            <a:prstGeom prst="bentConnector3">
              <a:avLst>
                <a:gd fmla="val -145749" name="adj1"/>
              </a:avLst>
            </a:prstGeom>
            <a:noFill/>
            <a:ln cap="flat" cmpd="sng" w="38100">
              <a:solidFill>
                <a:srgbClr val="0070C0"/>
              </a:solidFill>
              <a:prstDash val="dash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36" name="Google Shape;1136;p29"/>
            <p:cNvCxnSpPr>
              <a:stCxn id="1114" idx="2"/>
              <a:endCxn id="1133" idx="1"/>
            </p:cNvCxnSpPr>
            <p:nvPr/>
          </p:nvCxnSpPr>
          <p:spPr>
            <a:xfrm flipH="1" rot="-5400000">
              <a:off x="4919018" y="4488445"/>
              <a:ext cx="1432800" cy="3000"/>
            </a:xfrm>
            <a:prstGeom prst="bentConnector3">
              <a:avLst>
                <a:gd fmla="val -146251" name="adj1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37" name="Google Shape;1137;p29"/>
            <p:cNvCxnSpPr>
              <a:stCxn id="1105" idx="2"/>
              <a:endCxn id="1133" idx="1"/>
            </p:cNvCxnSpPr>
            <p:nvPr/>
          </p:nvCxnSpPr>
          <p:spPr>
            <a:xfrm flipH="1" rot="-5400000">
              <a:off x="4345563" y="3915031"/>
              <a:ext cx="1433400" cy="1149300"/>
            </a:xfrm>
            <a:prstGeom prst="bentConnector3">
              <a:avLst>
                <a:gd fmla="val -146164" name="adj1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38" name="Google Shape;1138;p29"/>
            <p:cNvCxnSpPr>
              <a:stCxn id="1109" idx="2"/>
              <a:endCxn id="1133" idx="1"/>
            </p:cNvCxnSpPr>
            <p:nvPr/>
          </p:nvCxnSpPr>
          <p:spPr>
            <a:xfrm flipH="1" rot="-5400000">
              <a:off x="3772289" y="3341573"/>
              <a:ext cx="1434600" cy="2294700"/>
            </a:xfrm>
            <a:prstGeom prst="bentConnector3">
              <a:avLst>
                <a:gd fmla="val -145957" name="adj1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39" name="Google Shape;1139;p29"/>
            <p:cNvCxnSpPr>
              <a:stCxn id="1111" idx="2"/>
              <a:endCxn id="1133" idx="1"/>
            </p:cNvCxnSpPr>
            <p:nvPr/>
          </p:nvCxnSpPr>
          <p:spPr>
            <a:xfrm flipH="1" rot="-5400000">
              <a:off x="3203975" y="2773525"/>
              <a:ext cx="1440000" cy="3425700"/>
            </a:xfrm>
            <a:prstGeom prst="bentConnector3">
              <a:avLst>
                <a:gd fmla="val -145158" name="adj1"/>
              </a:avLst>
            </a:prstGeom>
            <a:noFill/>
            <a:ln cap="flat" cmpd="sng" w="38100">
              <a:solidFill>
                <a:srgbClr val="0070C0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cxnSp>
          <p:nvCxnSpPr>
            <p:cNvPr id="1140" name="Google Shape;1140;p29"/>
            <p:cNvCxnSpPr>
              <a:stCxn id="1132" idx="3"/>
              <a:endCxn id="1133" idx="3"/>
            </p:cNvCxnSpPr>
            <p:nvPr/>
          </p:nvCxnSpPr>
          <p:spPr>
            <a:xfrm flipH="1" rot="10800000">
              <a:off x="2479044" y="5681318"/>
              <a:ext cx="3157800" cy="321600"/>
            </a:xfrm>
            <a:prstGeom prst="bentConnector2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141" name="Google Shape;1141;p29"/>
            <p:cNvSpPr txBox="1"/>
            <p:nvPr/>
          </p:nvSpPr>
          <p:spPr>
            <a:xfrm>
              <a:off x="2503714" y="5754768"/>
              <a:ext cx="1388873" cy="280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Docker Images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9"/>
            <p:cNvSpPr txBox="1"/>
            <p:nvPr/>
          </p:nvSpPr>
          <p:spPr>
            <a:xfrm>
              <a:off x="6298479" y="2426335"/>
              <a:ext cx="1800182" cy="31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Elastic expansion</a:t>
              </a:r>
              <a:endParaRPr/>
            </a:p>
          </p:txBody>
        </p:sp>
        <p:sp>
          <p:nvSpPr>
            <p:cNvPr id="1143" name="Google Shape;1143;p29"/>
            <p:cNvSpPr/>
            <p:nvPr/>
          </p:nvSpPr>
          <p:spPr>
            <a:xfrm>
              <a:off x="3534177" y="1790291"/>
              <a:ext cx="1001631" cy="224007"/>
            </a:xfrm>
            <a:prstGeom prst="rect">
              <a:avLst/>
            </a:prstGeom>
            <a:solidFill>
              <a:srgbClr val="974806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Docker swarm</a:t>
              </a:r>
              <a:endParaRPr/>
            </a:p>
          </p:txBody>
        </p:sp>
        <p:cxnSp>
          <p:nvCxnSpPr>
            <p:cNvPr id="1144" name="Google Shape;1144;p29"/>
            <p:cNvCxnSpPr>
              <a:stCxn id="1143" idx="3"/>
              <a:endCxn id="1142" idx="0"/>
            </p:cNvCxnSpPr>
            <p:nvPr/>
          </p:nvCxnSpPr>
          <p:spPr>
            <a:xfrm>
              <a:off x="4535808" y="1902295"/>
              <a:ext cx="2662800" cy="524100"/>
            </a:xfrm>
            <a:prstGeom prst="bentConnector2">
              <a:avLst/>
            </a:prstGeom>
            <a:noFill/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45" name="Google Shape;1145;p29"/>
            <p:cNvCxnSpPr/>
            <p:nvPr/>
          </p:nvCxnSpPr>
          <p:spPr>
            <a:xfrm rot="10800000">
              <a:off x="5879255" y="2432113"/>
              <a:ext cx="0" cy="304339"/>
            </a:xfrm>
            <a:prstGeom prst="straightConnector1">
              <a:avLst/>
            </a:prstGeom>
            <a:noFill/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6" name="Google Shape;1146;p29"/>
            <p:cNvCxnSpPr/>
            <p:nvPr/>
          </p:nvCxnSpPr>
          <p:spPr>
            <a:xfrm rot="10800000">
              <a:off x="8204617" y="2432113"/>
              <a:ext cx="0" cy="304339"/>
            </a:xfrm>
            <a:prstGeom prst="straightConnector1">
              <a:avLst/>
            </a:prstGeom>
            <a:noFill/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47" name="Google Shape;1147;p29"/>
            <p:cNvCxnSpPr>
              <a:stCxn id="1142" idx="1"/>
            </p:cNvCxnSpPr>
            <p:nvPr/>
          </p:nvCxnSpPr>
          <p:spPr>
            <a:xfrm rot="10800000">
              <a:off x="5888979" y="2559263"/>
              <a:ext cx="409500" cy="24000"/>
            </a:xfrm>
            <a:prstGeom prst="straightConnector1">
              <a:avLst/>
            </a:prstGeom>
            <a:noFill/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48" name="Google Shape;1148;p29"/>
            <p:cNvCxnSpPr>
              <a:stCxn id="1142" idx="3"/>
            </p:cNvCxnSpPr>
            <p:nvPr/>
          </p:nvCxnSpPr>
          <p:spPr>
            <a:xfrm flipH="1" rot="10800000">
              <a:off x="8098661" y="2552963"/>
              <a:ext cx="115800" cy="30300"/>
            </a:xfrm>
            <a:prstGeom prst="straightConnector1">
              <a:avLst/>
            </a:prstGeom>
            <a:noFill/>
            <a:ln cap="flat" cmpd="sng" w="57150">
              <a:solidFill>
                <a:srgbClr val="974806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grpSp>
          <p:nvGrpSpPr>
            <p:cNvPr id="1149" name="Google Shape;1149;p29"/>
            <p:cNvGrpSpPr/>
            <p:nvPr/>
          </p:nvGrpSpPr>
          <p:grpSpPr>
            <a:xfrm>
              <a:off x="2067691" y="3936312"/>
              <a:ext cx="6467251" cy="795010"/>
              <a:chOff x="11668368" y="9453989"/>
              <a:chExt cx="6871351" cy="920844"/>
            </a:xfrm>
          </p:grpSpPr>
          <p:sp>
            <p:nvSpPr>
              <p:cNvPr id="1150" name="Google Shape;1150;p29"/>
              <p:cNvSpPr/>
              <p:nvPr/>
            </p:nvSpPr>
            <p:spPr>
              <a:xfrm>
                <a:off x="11668368" y="9453989"/>
                <a:ext cx="6871351" cy="920844"/>
              </a:xfrm>
              <a:prstGeom prst="can">
                <a:avLst>
                  <a:gd fmla="val 25000" name="adj"/>
                </a:avLst>
              </a:prstGeom>
              <a:solidFill>
                <a:srgbClr val="C000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Project storage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Sensitive data</a:t>
                </a:r>
                <a:endParaRPr/>
              </a:p>
            </p:txBody>
          </p:sp>
          <p:pic>
            <p:nvPicPr>
              <p:cNvPr id="1151" name="Google Shape;1151;p2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826989" y="9700458"/>
                <a:ext cx="607657" cy="60383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52" name="Google Shape;1152;p29"/>
            <p:cNvSpPr txBox="1"/>
            <p:nvPr/>
          </p:nvSpPr>
          <p:spPr>
            <a:xfrm>
              <a:off x="6315912" y="5292351"/>
              <a:ext cx="1714671" cy="3138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Shared Storage</a:t>
              </a:r>
              <a:endParaRPr/>
            </a:p>
          </p:txBody>
        </p:sp>
        <p:sp>
          <p:nvSpPr>
            <p:cNvPr id="1153" name="Google Shape;1153;p29"/>
            <p:cNvSpPr/>
            <p:nvPr/>
          </p:nvSpPr>
          <p:spPr>
            <a:xfrm>
              <a:off x="1231338" y="481357"/>
              <a:ext cx="7827629" cy="5862534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0775" lIns="41575" spcFirstLastPara="1" rIns="41575" wrap="square" tIns="207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9"/>
            <p:cNvSpPr txBox="1"/>
            <p:nvPr/>
          </p:nvSpPr>
          <p:spPr>
            <a:xfrm rot="-5400000">
              <a:off x="87106" y="2789362"/>
              <a:ext cx="1917898" cy="4104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TSD Firewall</a:t>
              </a:r>
              <a:endParaRPr/>
            </a:p>
          </p:txBody>
        </p:sp>
        <p:sp>
          <p:nvSpPr>
            <p:cNvPr id="1155" name="Google Shape;1155;p29"/>
            <p:cNvSpPr txBox="1"/>
            <p:nvPr/>
          </p:nvSpPr>
          <p:spPr>
            <a:xfrm rot="-5400000">
              <a:off x="781065" y="2881476"/>
              <a:ext cx="1420614" cy="311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Project VLAN</a:t>
              </a:r>
              <a:endParaRPr/>
            </a:p>
          </p:txBody>
        </p:sp>
        <p:cxnSp>
          <p:nvCxnSpPr>
            <p:cNvPr id="1156" name="Google Shape;1156;p29"/>
            <p:cNvCxnSpPr/>
            <p:nvPr/>
          </p:nvCxnSpPr>
          <p:spPr>
            <a:xfrm flipH="1">
              <a:off x="1100332" y="1136389"/>
              <a:ext cx="258050" cy="19651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57" name="Google Shape;1157;p29"/>
            <p:cNvCxnSpPr/>
            <p:nvPr/>
          </p:nvCxnSpPr>
          <p:spPr>
            <a:xfrm flipH="1">
              <a:off x="1100332" y="5335060"/>
              <a:ext cx="258050" cy="19651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158" name="Google Shape;1158;p29"/>
            <p:cNvSpPr/>
            <p:nvPr/>
          </p:nvSpPr>
          <p:spPr>
            <a:xfrm>
              <a:off x="63541" y="5753964"/>
              <a:ext cx="1006434" cy="500091"/>
            </a:xfrm>
            <a:prstGeom prst="rect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bio.tools</a:t>
              </a:r>
              <a:endPara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9" name="Google Shape;1159;p29"/>
            <p:cNvCxnSpPr>
              <a:stCxn id="1158" idx="3"/>
              <a:endCxn id="1132" idx="1"/>
            </p:cNvCxnSpPr>
            <p:nvPr/>
          </p:nvCxnSpPr>
          <p:spPr>
            <a:xfrm flipH="1" rot="10800000">
              <a:off x="1069975" y="6002810"/>
              <a:ext cx="402600" cy="120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160" name="Google Shape;1160;p29"/>
            <p:cNvCxnSpPr/>
            <p:nvPr/>
          </p:nvCxnSpPr>
          <p:spPr>
            <a:xfrm flipH="1">
              <a:off x="1100935" y="5916235"/>
              <a:ext cx="258050" cy="196510"/>
            </a:xfrm>
            <a:prstGeom prst="straightConnector1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2030401ac_0_153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"/>
              <a:buNone/>
            </a:pPr>
            <a:r>
              <a:rPr b="0" i="0" lang="en-US" sz="6500" u="none" cap="none" strike="noStrike">
                <a:solidFill>
                  <a:srgbClr val="05454C"/>
                </a:solidFill>
                <a:latin typeface="Arial"/>
                <a:ea typeface="Arial"/>
                <a:cs typeface="Arial"/>
                <a:sym typeface="Arial"/>
              </a:rPr>
              <a:t>Secure computing and data environments</a:t>
            </a:r>
            <a:br>
              <a:rPr b="0" i="0" lang="en-US" sz="6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6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162030401ac_0_153"/>
          <p:cNvSpPr txBox="1"/>
          <p:nvPr>
            <p:ph idx="1" type="body"/>
          </p:nvPr>
        </p:nvSpPr>
        <p:spPr>
          <a:xfrm>
            <a:off x="685307" y="3003549"/>
            <a:ext cx="133314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lang="en-US" sz="3700">
                <a:solidFill>
                  <a:schemeClr val="dk1"/>
                </a:solidFill>
              </a:rPr>
              <a:t>Nordic</a:t>
            </a:r>
            <a:r>
              <a:rPr b="0" i="0" lang="en-US" sz="3700" u="none" cap="none" strike="noStrike">
                <a:solidFill>
                  <a:schemeClr val="dk1"/>
                </a:solidFill>
              </a:rPr>
              <a:t> service development relies on secure computing and data environments </a:t>
            </a:r>
            <a:r>
              <a:rPr lang="en-US" sz="3700">
                <a:solidFill>
                  <a:schemeClr val="dk1"/>
                </a:solidFill>
              </a:rPr>
              <a:t>by the nordic e-Infrastructure providers</a:t>
            </a:r>
            <a:r>
              <a:rPr b="0" i="0" lang="en-US" sz="3700" u="none" cap="none" strike="noStrike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chemeClr val="dk1"/>
              </a:solidFill>
            </a:endParaRPr>
          </a:p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</a:rPr>
              <a:t>Secure cloud (Iaa</a:t>
            </a:r>
            <a:r>
              <a:rPr lang="en-US" sz="3700">
                <a:solidFill>
                  <a:schemeClr val="dk1"/>
                </a:solidFill>
              </a:rPr>
              <a:t>S</a:t>
            </a:r>
            <a:r>
              <a:rPr b="0" i="0" lang="en-US" sz="3700" u="none" cap="none" strike="noStrike">
                <a:solidFill>
                  <a:schemeClr val="dk1"/>
                </a:solidFill>
              </a:rPr>
              <a:t>)</a:t>
            </a:r>
            <a:endParaRPr b="0" i="0" sz="4200" u="none" cap="none" strike="noStrike">
              <a:solidFill>
                <a:schemeClr val="dk2"/>
              </a:solidFill>
            </a:endParaRPr>
          </a:p>
          <a:p>
            <a:pPr indent="-8001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</a:rPr>
              <a:t>Infrastructure for data and computing (ePouta, Computerome)</a:t>
            </a:r>
            <a:endParaRPr b="0" i="0" sz="4200" u="none" cap="none" strike="noStrike">
              <a:solidFill>
                <a:schemeClr val="dk2"/>
              </a:solidFill>
            </a:endParaRPr>
          </a:p>
          <a:p>
            <a:pPr indent="-5334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dk1"/>
              </a:solidFill>
            </a:endParaRPr>
          </a:p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rPr b="0" i="0" lang="en-US" sz="3700" u="none" cap="none" strike="noStrike">
                <a:solidFill>
                  <a:schemeClr val="dk1"/>
                </a:solidFill>
              </a:rPr>
              <a:t>Secure remote desktop </a:t>
            </a:r>
            <a:r>
              <a:rPr lang="en-US" sz="3700">
                <a:solidFill>
                  <a:schemeClr val="dk1"/>
                </a:solidFill>
              </a:rPr>
              <a:t>(PaaS)</a:t>
            </a:r>
            <a:endParaRPr b="0" i="0" sz="4200" u="none" cap="none" strike="noStrike">
              <a:solidFill>
                <a:schemeClr val="dk2"/>
              </a:solidFill>
            </a:endParaRPr>
          </a:p>
          <a:p>
            <a:pPr indent="-8001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•"/>
            </a:pPr>
            <a:r>
              <a:rPr b="0" i="0" lang="en-US" sz="3300" u="none" cap="none" strike="noStrike">
                <a:solidFill>
                  <a:schemeClr val="dk1"/>
                </a:solidFill>
              </a:rPr>
              <a:t>Backed up with computing resources </a:t>
            </a:r>
            <a:br>
              <a:rPr b="0" i="0" lang="en-US" sz="3300" u="none" cap="none" strike="noStrike">
                <a:solidFill>
                  <a:schemeClr val="dk1"/>
                </a:solidFill>
              </a:rPr>
            </a:br>
            <a:r>
              <a:rPr b="0" i="0" lang="en-US" sz="3300" u="none" cap="none" strike="noStrike">
                <a:solidFill>
                  <a:schemeClr val="dk1"/>
                </a:solidFill>
              </a:rPr>
              <a:t>(TSD, Computerome, Bianca, </a:t>
            </a:r>
            <a:endParaRPr b="0" i="0" sz="3300" u="none" cap="none" strike="noStrike">
              <a:solidFill>
                <a:schemeClr val="dk1"/>
              </a:solidFill>
            </a:endParaRPr>
          </a:p>
          <a:p>
            <a:pPr indent="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chemeClr val="dk1"/>
                </a:solidFill>
              </a:rPr>
              <a:t> </a:t>
            </a:r>
            <a:r>
              <a:rPr b="0" i="0" lang="en-US" sz="3300" u="none" cap="none" strike="noStrike">
                <a:solidFill>
                  <a:schemeClr val="dk1"/>
                </a:solidFill>
              </a:rPr>
              <a:t>CSC ePouta</a:t>
            </a:r>
            <a:r>
              <a:rPr lang="en-US" sz="3300">
                <a:solidFill>
                  <a:schemeClr val="dk1"/>
                </a:solidFill>
              </a:rPr>
              <a:t>)</a:t>
            </a:r>
            <a:endParaRPr/>
          </a:p>
          <a:p>
            <a:pPr indent="-5334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266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</a:endParaRPr>
          </a:p>
        </p:txBody>
      </p:sp>
      <p:pic>
        <p:nvPicPr>
          <p:cNvPr descr="NO_map_flags.png" id="344" name="Google Shape;344;g162030401ac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3465" y="875012"/>
            <a:ext cx="7429912" cy="1122265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162030401ac_0_153"/>
          <p:cNvSpPr txBox="1"/>
          <p:nvPr/>
        </p:nvSpPr>
        <p:spPr>
          <a:xfrm>
            <a:off x="13450883" y="6038372"/>
            <a:ext cx="3933900" cy="72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6675" lIns="213425" spcFirstLastPara="1" rIns="213425" wrap="square" tIns="10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/>
              <a:t>Bianca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service at </a:t>
            </a:r>
            <a:r>
              <a:rPr lang="en-US" sz="2800"/>
              <a:t>SNIC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162030401ac_0_153"/>
          <p:cNvSpPr txBox="1"/>
          <p:nvPr/>
        </p:nvSpPr>
        <p:spPr>
          <a:xfrm>
            <a:off x="14979921" y="8074096"/>
            <a:ext cx="4663200" cy="72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6675" lIns="213425" spcFirstLastPara="1" rIns="213425" wrap="square" tIns="10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/>
              <a:t>Sensitive data services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CSC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g162030401ac_0_153"/>
          <p:cNvSpPr txBox="1"/>
          <p:nvPr/>
        </p:nvSpPr>
        <p:spPr>
          <a:xfrm>
            <a:off x="10749588" y="8614993"/>
            <a:ext cx="4053900" cy="72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6675" lIns="213425" spcFirstLastPara="1" rIns="213425" wrap="square" tIns="10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TSD 2.0 service at USIT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162030401ac_0_153"/>
          <p:cNvSpPr txBox="1"/>
          <p:nvPr/>
        </p:nvSpPr>
        <p:spPr>
          <a:xfrm>
            <a:off x="11122762" y="11583448"/>
            <a:ext cx="3708300" cy="72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06675" lIns="213425" spcFirstLastPara="1" rIns="213425" wrap="square" tIns="1066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Computerome at DTU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g162030401ac_0_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46345" y="10825482"/>
            <a:ext cx="3797034" cy="1825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1"/>
          <p:cNvSpPr/>
          <p:nvPr/>
        </p:nvSpPr>
        <p:spPr>
          <a:xfrm>
            <a:off x="2" y="2"/>
            <a:ext cx="20198961" cy="2550303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31"/>
          <p:cNvSpPr/>
          <p:nvPr/>
        </p:nvSpPr>
        <p:spPr>
          <a:xfrm>
            <a:off x="16125166" y="8936567"/>
            <a:ext cx="3717165" cy="4157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1"/>
          <p:cNvSpPr txBox="1"/>
          <p:nvPr>
            <p:ph idx="1" type="body"/>
          </p:nvPr>
        </p:nvSpPr>
        <p:spPr>
          <a:xfrm>
            <a:off x="1162269" y="2813993"/>
            <a:ext cx="18104160" cy="8599034"/>
          </a:xfrm>
          <a:prstGeom prst="rect">
            <a:avLst/>
          </a:prstGeom>
          <a:noFill/>
          <a:ln>
            <a:noFill/>
          </a:ln>
        </p:spPr>
        <p:txBody>
          <a:bodyPr anchorCtr="0" anchor="t" bIns="95650" lIns="191375" spcFirstLastPara="1" rIns="191375" wrap="square" tIns="95650">
            <a:noAutofit/>
          </a:bodyPr>
          <a:lstStyle/>
          <a:p>
            <a:pPr indent="-292465" lvl="0" marL="71786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Azab, Abdulrahman &amp; Domanska, Diana Ewa (2016). </a:t>
            </a:r>
            <a:r>
              <a:rPr b="1" lang="en-US" sz="3200"/>
              <a:t>Software Provisioning Inside a Secure Environment as Docker Containers Using Stroll File-System</a:t>
            </a:r>
            <a:r>
              <a:rPr lang="en-US" sz="3200"/>
              <a:t>, In Rajkumar Buyya &amp; Raul Ramos (ed.), 2016 16th IEEE/ACM International Symposium on Cluster, Cloud and Grid Computing (CCGrid).  Curran Associates, Inc..  ISBN 9781509024544.  Paper.  s 674 - 683</a:t>
            </a:r>
            <a:endParaRPr/>
          </a:p>
          <a:p>
            <a:pPr indent="-292465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Azab, Abdulrahman (2017). </a:t>
            </a:r>
            <a:r>
              <a:rPr b="1" lang="en-US" sz="3200" u="sng">
                <a:solidFill>
                  <a:schemeClr val="hlink"/>
                </a:solidFill>
                <a:hlinkClick r:id="rId3"/>
              </a:rPr>
              <a:t>Enabling Docker Containers for High-Performance and Many-Task Computing</a:t>
            </a:r>
            <a:r>
              <a:rPr lang="en-US" sz="3200"/>
              <a:t>, In Lisa O’Conner (ed.), 2017 IEEE International Conference on Cloud Engineering (IC2E).  IEEE Computer Society.  ISBN 978-1-5090-5817-4.  Paper.  s 279 - 285</a:t>
            </a:r>
            <a:endParaRPr/>
          </a:p>
          <a:p>
            <a:pPr indent="-292465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Tekle, Kidane M; Gundersen, Sveinung; Klepper, Kjetil; Bongo, Lars Ailo; Raknes, Inge Alexander; Li, Xiaxi; Zhang, Wei; Andreetta, Christian; Mulugeta, Teshome Dagne; Kalaš, Matúš; Rye, Morten Beck; Hjerde, Erik; Antony Samy, Jeevan Karloss; Fornous, Ghislain; Azab, Abdulrahman; Våge, Dag Inge; Hovig, Eivind; Willassen, Nils Peder; Drabløs, Finn; Nygård, Ståle; Petersen, Kjell &amp; Jonassen, Inge (2018). </a:t>
            </a:r>
            <a:r>
              <a:rPr b="1" lang="en-US" sz="3200"/>
              <a:t>Norwegian e-Infrastructure for Life Sciences (NeLS)</a:t>
            </a:r>
            <a:r>
              <a:rPr lang="en-US" sz="3200"/>
              <a:t>. </a:t>
            </a:r>
            <a:r>
              <a:rPr i="1" lang="en-US" sz="3200" u="sng">
                <a:solidFill>
                  <a:schemeClr val="hlink"/>
                </a:solidFill>
                <a:hlinkClick r:id="rId4"/>
              </a:rPr>
              <a:t>F1000 Research</a:t>
            </a:r>
            <a:r>
              <a:rPr lang="en-US" sz="3200"/>
              <a:t>.  ISSN 2046-1402. </a:t>
            </a:r>
            <a:r>
              <a:rPr i="1" lang="en-US" sz="3200"/>
              <a:t> 7:968</a:t>
            </a:r>
            <a:r>
              <a:rPr lang="en-US" sz="3200"/>
              <a:t> . doi:</a:t>
            </a:r>
            <a:r>
              <a:rPr lang="en-US" sz="3200" u="sng">
                <a:solidFill>
                  <a:schemeClr val="hlink"/>
                </a:solidFill>
                <a:hlinkClick r:id="rId5"/>
              </a:rPr>
              <a:t>10.5256/f1000research.16472.r35600</a:t>
            </a:r>
            <a:endParaRPr sz="3200" u="sng"/>
          </a:p>
          <a:p>
            <a:pPr indent="-292465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Azab, Abdulrahman; Meling, Hein; Hovig, Eivind &amp; Pursula, Antti (2018). </a:t>
            </a:r>
            <a:r>
              <a:rPr b="1" lang="en-US" sz="3200"/>
              <a:t> Stroll Filesystem Client-Server for Seamless Job Management in Sensitive Data Cloud Federation</a:t>
            </a:r>
            <a:r>
              <a:rPr lang="en-US" sz="3200"/>
              <a:t>,   </a:t>
            </a:r>
            <a:r>
              <a:rPr lang="en-US" sz="3200" u="sng">
                <a:solidFill>
                  <a:schemeClr val="hlink"/>
                </a:solidFill>
                <a:hlinkClick r:id="rId6"/>
              </a:rPr>
              <a:t>2018 IEEE International Conference on Big Data (Big Data)</a:t>
            </a:r>
            <a:r>
              <a:rPr lang="en-US" sz="3200" u="sng"/>
              <a:t>.</a:t>
            </a:r>
            <a:endParaRPr/>
          </a:p>
          <a:p>
            <a:pPr indent="-89265" lvl="0" marL="717869" rtl="0" algn="l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  <a:p>
            <a:pPr indent="-22794" lvl="1" marL="1555377" rtl="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pic>
        <p:nvPicPr>
          <p:cNvPr descr="elixir-no-logo-klippetut.tiff" id="1169" name="Google Shape;1169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93095" y="11445090"/>
            <a:ext cx="3258601" cy="1624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SWEDEN_white_background.jpg" id="1170" name="Google Shape;1170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94975" y="11467651"/>
            <a:ext cx="3200103" cy="1594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Finland.png" id="1171" name="Google Shape;1171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641077" y="11450551"/>
            <a:ext cx="3372038" cy="1621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IXIR_DK.png" id="1172" name="Google Shape;1172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93821" y="11468119"/>
            <a:ext cx="3593450" cy="1597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31"/>
          <p:cNvSpPr txBox="1"/>
          <p:nvPr>
            <p:ph type="title"/>
          </p:nvPr>
        </p:nvSpPr>
        <p:spPr>
          <a:xfrm>
            <a:off x="1083739" y="319256"/>
            <a:ext cx="17926156" cy="183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5650" lIns="191375" spcFirstLastPara="1" rIns="191375" wrap="square" tIns="95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6000"/>
              <a:t>Publications</a:t>
            </a:r>
            <a:endParaRPr sz="5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4" name="Google Shape;1174;p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35026" y="11887005"/>
            <a:ext cx="3816424" cy="1046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TC\001 - Administrative\001 - organizational\003 - Profile\004\003 - images\QA.jpg" id="1179" name="Google Shape;117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642" y="3102025"/>
            <a:ext cx="7339440" cy="687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62030401ac_0_440"/>
          <p:cNvSpPr txBox="1"/>
          <p:nvPr>
            <p:ph type="ctrTitle"/>
          </p:nvPr>
        </p:nvSpPr>
        <p:spPr>
          <a:xfrm>
            <a:off x="1507808" y="4164193"/>
            <a:ext cx="17088600" cy="28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00"/>
              <a:buFont typeface="Calibri"/>
              <a:buNone/>
            </a:pPr>
            <a:r>
              <a:rPr lang="en-US"/>
              <a:t>Ethical, Legal, and social implications barrier</a:t>
            </a:r>
            <a:endParaRPr/>
          </a:p>
        </p:txBody>
      </p:sp>
      <p:sp>
        <p:nvSpPr>
          <p:cNvPr id="355" name="Google Shape;355;g162030401ac_0_440"/>
          <p:cNvSpPr txBox="1"/>
          <p:nvPr>
            <p:ph idx="1" type="subTitle"/>
          </p:nvPr>
        </p:nvSpPr>
        <p:spPr>
          <a:xfrm>
            <a:off x="3015615" y="7596082"/>
            <a:ext cx="14073000" cy="3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1400" lIns="191400" spcFirstLastPara="1" rIns="191400" wrap="square" tIns="1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62030401ac_0_365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 sz="6100">
                <a:solidFill>
                  <a:srgbClr val="05454C"/>
                </a:solidFill>
              </a:rPr>
              <a:t>Tryggve ELSI aspects of current use cases</a:t>
            </a:r>
            <a:endParaRPr b="0" i="0" sz="6100" u="none" cap="none" strike="noStrike">
              <a:solidFill>
                <a:srgbClr val="054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162030401ac_0_365"/>
          <p:cNvSpPr txBox="1"/>
          <p:nvPr>
            <p:ph idx="1" type="body"/>
          </p:nvPr>
        </p:nvSpPr>
        <p:spPr>
          <a:xfrm>
            <a:off x="685307" y="3003549"/>
            <a:ext cx="187335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-8001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</a:pPr>
            <a:r>
              <a:rPr lang="en-US">
                <a:solidFill>
                  <a:schemeClr val="dk1"/>
                </a:solidFill>
              </a:rPr>
              <a:t>Based on the analysis of Tryggve use cases certain commonalities regarding ELSI topics can be found, mainly the following: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Possible specific requirements of consents towards data processing.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Determining the data controller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Uncertainties regarding the legal basis for data processing.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Data processor contracts with sub-processors.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Influence of local non-GDPR legislation.</a:t>
            </a:r>
            <a:endParaRPr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○"/>
            </a:pPr>
            <a:r>
              <a:rPr lang="en-US">
                <a:solidFill>
                  <a:schemeClr val="dk1"/>
                </a:solidFill>
              </a:rPr>
              <a:t>Terms for accessing and moving register data (esp. from Denmark).</a:t>
            </a:r>
            <a:endParaRPr>
              <a:solidFill>
                <a:schemeClr val="dk1"/>
              </a:solidFill>
            </a:endParaRPr>
          </a:p>
          <a:p>
            <a:pPr indent="-8001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Summary document</a:t>
            </a:r>
            <a:endParaRPr>
              <a:solidFill>
                <a:schemeClr val="dk1"/>
              </a:solidFill>
            </a:endParaRPr>
          </a:p>
          <a:p>
            <a:pPr indent="-80010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●"/>
            </a:pPr>
            <a:r>
              <a:rPr i="1" lang="en-US">
                <a:solidFill>
                  <a:schemeClr val="dk1"/>
                </a:solidFill>
              </a:rPr>
              <a:t>Fed into work on a checklist</a:t>
            </a:r>
            <a:endParaRPr i="1">
              <a:solidFill>
                <a:schemeClr val="dk1"/>
              </a:solidFill>
            </a:endParaRPr>
          </a:p>
        </p:txBody>
      </p:sp>
      <p:pic>
        <p:nvPicPr>
          <p:cNvPr id="362" name="Google Shape;362;g162030401ac_0_3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4330" y="10957876"/>
            <a:ext cx="3797034" cy="182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g162030401ac_0_3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072530" y="11987575"/>
            <a:ext cx="2269682" cy="51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62030401ac_0_372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 sz="5800">
                <a:solidFill>
                  <a:srgbClr val="05454C"/>
                </a:solidFill>
              </a:rPr>
              <a:t>Tryggve Training event for Nordic researchers on ELSI topics</a:t>
            </a:r>
            <a:endParaRPr b="0" i="0" sz="5800" u="none" cap="none" strike="noStrike">
              <a:solidFill>
                <a:srgbClr val="054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162030401ac_0_372"/>
          <p:cNvSpPr txBox="1"/>
          <p:nvPr>
            <p:ph idx="1" type="body"/>
          </p:nvPr>
        </p:nvSpPr>
        <p:spPr>
          <a:xfrm>
            <a:off x="685307" y="3003549"/>
            <a:ext cx="136824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5454C"/>
                </a:solidFill>
                <a:latin typeface="Calibri"/>
                <a:ea typeface="Calibri"/>
                <a:cs typeface="Calibri"/>
                <a:sym typeface="Calibri"/>
              </a:rPr>
              <a:t>“Tryggve workshop on Implications of GDPR in cross-border research in the Nordics”</a:t>
            </a:r>
            <a:endParaRPr b="1">
              <a:solidFill>
                <a:srgbClr val="05454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916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800100" lvl="0" marL="1066800" rtl="0" algn="l">
              <a:lnSpc>
                <a:spcPct val="107916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200"/>
              <a:buChar char="●"/>
            </a:pPr>
            <a:r>
              <a:rPr lang="en-US">
                <a:solidFill>
                  <a:srgbClr val="000000"/>
                </a:solidFill>
              </a:rPr>
              <a:t>Helsinki, April 2019</a:t>
            </a:r>
            <a:endParaRPr>
              <a:solidFill>
                <a:srgbClr val="000000"/>
              </a:solidFill>
            </a:endParaRPr>
          </a:p>
          <a:p>
            <a:pPr indent="-800100" lvl="0" marL="1066800" rtl="0" algn="l">
              <a:lnSpc>
                <a:spcPct val="107916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200"/>
              <a:buChar char="●"/>
            </a:pPr>
            <a:r>
              <a:rPr lang="en-US">
                <a:solidFill>
                  <a:srgbClr val="000000"/>
                </a:solidFill>
              </a:rPr>
              <a:t>Applying the GDPR in Nordic research projects</a:t>
            </a:r>
            <a:endParaRPr>
              <a:solidFill>
                <a:srgbClr val="000000"/>
              </a:solidFill>
            </a:endParaRPr>
          </a:p>
          <a:p>
            <a:pPr indent="-800100" lvl="0" marL="1066800" rtl="0" algn="l">
              <a:lnSpc>
                <a:spcPct val="107916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200"/>
              <a:buChar char="●"/>
            </a:pPr>
            <a:r>
              <a:rPr lang="en-US">
                <a:solidFill>
                  <a:srgbClr val="000000"/>
                </a:solidFill>
              </a:rPr>
              <a:t>BBMRI Guidelines and Code of Conduct for health research</a:t>
            </a:r>
            <a:endParaRPr>
              <a:solidFill>
                <a:srgbClr val="000000"/>
              </a:solidFill>
            </a:endParaRPr>
          </a:p>
          <a:p>
            <a:pPr indent="-800100" lvl="0" marL="1066800" rtl="0" algn="l">
              <a:lnSpc>
                <a:spcPct val="107916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4200"/>
              <a:buChar char="●"/>
            </a:pPr>
            <a:r>
              <a:rPr lang="en-US">
                <a:solidFill>
                  <a:srgbClr val="000000"/>
                </a:solidFill>
              </a:rPr>
              <a:t>GDPR issues for cross-border projects - Checklist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1900"/>
              </a:spcBef>
              <a:spcAft>
                <a:spcPts val="19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70" name="Google Shape;370;g162030401ac_0_3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4330" y="10957876"/>
            <a:ext cx="3797034" cy="182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g162030401ac_0_3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72530" y="11987575"/>
            <a:ext cx="2269682" cy="51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162030401ac_0_3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76476" y="3836873"/>
            <a:ext cx="5768553" cy="48348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62030401ac_0_380"/>
          <p:cNvSpPr txBox="1"/>
          <p:nvPr>
            <p:ph type="title"/>
          </p:nvPr>
        </p:nvSpPr>
        <p:spPr>
          <a:xfrm>
            <a:off x="685307" y="1159812"/>
            <a:ext cx="18733500" cy="1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</a:pPr>
            <a:r>
              <a:rPr lang="en-US">
                <a:solidFill>
                  <a:srgbClr val="05454C"/>
                </a:solidFill>
              </a:rPr>
              <a:t>Tryggve ELSI “Checklist”</a:t>
            </a:r>
            <a:endParaRPr b="0" i="0" sz="6500" u="none" cap="none" strike="noStrike">
              <a:solidFill>
                <a:srgbClr val="0545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162030401ac_0_380"/>
          <p:cNvSpPr txBox="1"/>
          <p:nvPr>
            <p:ph idx="1" type="body"/>
          </p:nvPr>
        </p:nvSpPr>
        <p:spPr>
          <a:xfrm>
            <a:off x="685307" y="3003549"/>
            <a:ext cx="10596300" cy="89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-857250" lvl="0" marL="1066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Char char="●"/>
            </a:pPr>
            <a:r>
              <a:rPr lang="en-US" sz="5100">
                <a:solidFill>
                  <a:schemeClr val="dk1"/>
                </a:solidFill>
              </a:rPr>
              <a:t>ELSI issues &amp; GDPR compliance</a:t>
            </a:r>
            <a:endParaRPr sz="51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Ethical reviews &amp; Informed consents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Controllers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Legal basis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Data processing agreements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Data Protection Impact Assessments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Data sharing</a:t>
            </a:r>
            <a:endParaRPr sz="4200">
              <a:solidFill>
                <a:schemeClr val="dk1"/>
              </a:solidFill>
            </a:endParaRPr>
          </a:p>
          <a:p>
            <a:pPr indent="-800100" lvl="1" marL="2133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Char char="○"/>
            </a:pPr>
            <a:r>
              <a:rPr lang="en-US" sz="4200">
                <a:solidFill>
                  <a:schemeClr val="dk1"/>
                </a:solidFill>
              </a:rPr>
              <a:t>Other legal considerations</a:t>
            </a:r>
            <a:endParaRPr sz="4200">
              <a:solidFill>
                <a:schemeClr val="dk1"/>
              </a:solidFill>
            </a:endParaRPr>
          </a:p>
        </p:txBody>
      </p:sp>
      <p:pic>
        <p:nvPicPr>
          <p:cNvPr id="379" name="Google Shape;379;g162030401ac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74330" y="10957876"/>
            <a:ext cx="3797034" cy="1825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g162030401ac_0_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72530" y="11987575"/>
            <a:ext cx="2269682" cy="51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g162030401ac_0_3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1568" y="692523"/>
            <a:ext cx="8822532" cy="86599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82" name="Google Shape;382;g162030401ac_0_380"/>
          <p:cNvSpPr txBox="1"/>
          <p:nvPr/>
        </p:nvSpPr>
        <p:spPr>
          <a:xfrm>
            <a:off x="685307" y="12258460"/>
            <a:ext cx="14562300" cy="9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chemeClr val="hlink"/>
                </a:solidFill>
                <a:hlinkClick r:id="rId6"/>
              </a:rPr>
              <a:t>https://docs.google.com/document/d/1Kg_lrKc0KJVCvMw4iyEhrRslIenEjbjKkWbZ1aK5J68/edit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62030401ac_0_536"/>
          <p:cNvSpPr/>
          <p:nvPr/>
        </p:nvSpPr>
        <p:spPr>
          <a:xfrm>
            <a:off x="14074189" y="6842767"/>
            <a:ext cx="125400" cy="2519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g162030401ac_0_536"/>
          <p:cNvSpPr/>
          <p:nvPr/>
        </p:nvSpPr>
        <p:spPr>
          <a:xfrm>
            <a:off x="9383233" y="6842767"/>
            <a:ext cx="125400" cy="2519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162030401ac_0_536"/>
          <p:cNvSpPr/>
          <p:nvPr/>
        </p:nvSpPr>
        <p:spPr>
          <a:xfrm>
            <a:off x="5027344" y="6842767"/>
            <a:ext cx="125400" cy="25191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162030401ac_0_536"/>
          <p:cNvSpPr/>
          <p:nvPr/>
        </p:nvSpPr>
        <p:spPr>
          <a:xfrm>
            <a:off x="5661651" y="463500"/>
            <a:ext cx="10703700" cy="14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8400">
                <a:solidFill>
                  <a:srgbClr val="674EA7"/>
                </a:solidFill>
              </a:rPr>
              <a:t>M</a:t>
            </a:r>
            <a:r>
              <a:rPr b="0" i="0" lang="en-US" sz="8400" u="none" cap="none" strike="noStrik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anaging use cases</a:t>
            </a:r>
            <a:endParaRPr b="0" i="0" sz="8400" u="none" cap="none" strike="noStrike">
              <a:solidFill>
                <a:srgbClr val="674E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162030401ac_0_536"/>
          <p:cNvSpPr/>
          <p:nvPr/>
        </p:nvSpPr>
        <p:spPr>
          <a:xfrm>
            <a:off x="1837322" y="3486473"/>
            <a:ext cx="2266200" cy="1182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Proposal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162030401ac_0_536"/>
          <p:cNvSpPr/>
          <p:nvPr/>
        </p:nvSpPr>
        <p:spPr>
          <a:xfrm>
            <a:off x="182815" y="5607767"/>
            <a:ext cx="2053800" cy="1182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Inquiry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162030401ac_0_536"/>
          <p:cNvSpPr/>
          <p:nvPr/>
        </p:nvSpPr>
        <p:spPr>
          <a:xfrm>
            <a:off x="7893348" y="5607767"/>
            <a:ext cx="2935800" cy="1182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Preparation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162030401ac_0_536"/>
          <p:cNvSpPr/>
          <p:nvPr/>
        </p:nvSpPr>
        <p:spPr>
          <a:xfrm>
            <a:off x="12250826" y="5607767"/>
            <a:ext cx="3564300" cy="1182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Implementation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162030401ac_0_536"/>
          <p:cNvSpPr/>
          <p:nvPr/>
        </p:nvSpPr>
        <p:spPr>
          <a:xfrm>
            <a:off x="17231065" y="5611090"/>
            <a:ext cx="2724600" cy="11823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Concluded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162030401ac_0_536"/>
          <p:cNvSpPr/>
          <p:nvPr/>
        </p:nvSpPr>
        <p:spPr>
          <a:xfrm>
            <a:off x="3702626" y="5607767"/>
            <a:ext cx="2724600" cy="11823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Evaluation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162030401ac_0_536"/>
          <p:cNvSpPr/>
          <p:nvPr/>
        </p:nvSpPr>
        <p:spPr>
          <a:xfrm rot="5400000">
            <a:off x="2341118" y="5205071"/>
            <a:ext cx="1173600" cy="196500"/>
          </a:xfrm>
          <a:prstGeom prst="rightArrow">
            <a:avLst>
              <a:gd fmla="val 33704" name="adj1"/>
              <a:gd fmla="val 126041" name="adj2"/>
            </a:avLst>
          </a:prstGeom>
          <a:solidFill>
            <a:srgbClr val="666666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162030401ac_0_536"/>
          <p:cNvSpPr/>
          <p:nvPr/>
        </p:nvSpPr>
        <p:spPr>
          <a:xfrm>
            <a:off x="6599263" y="5730662"/>
            <a:ext cx="1205700" cy="9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162030401ac_0_536"/>
          <p:cNvSpPr/>
          <p:nvPr/>
        </p:nvSpPr>
        <p:spPr>
          <a:xfrm>
            <a:off x="10956735" y="5730662"/>
            <a:ext cx="1205700" cy="9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162030401ac_0_536"/>
          <p:cNvSpPr/>
          <p:nvPr/>
        </p:nvSpPr>
        <p:spPr>
          <a:xfrm>
            <a:off x="1915166" y="10094646"/>
            <a:ext cx="1205700" cy="9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162030401ac_0_536"/>
          <p:cNvSpPr/>
          <p:nvPr/>
        </p:nvSpPr>
        <p:spPr>
          <a:xfrm>
            <a:off x="3124578" y="10032723"/>
            <a:ext cx="8693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Steering group decision (email or meeting)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162030401ac_0_5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89805" y="10826146"/>
            <a:ext cx="3792870" cy="1821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g162030401ac_0_5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73447" y="11988604"/>
            <a:ext cx="2266064" cy="50656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g162030401ac_0_536"/>
          <p:cNvSpPr/>
          <p:nvPr/>
        </p:nvSpPr>
        <p:spPr>
          <a:xfrm>
            <a:off x="15982759" y="5730662"/>
            <a:ext cx="1205700" cy="93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162030401ac_0_536"/>
          <p:cNvSpPr/>
          <p:nvPr/>
        </p:nvSpPr>
        <p:spPr>
          <a:xfrm>
            <a:off x="17274268" y="8705790"/>
            <a:ext cx="2682000" cy="11823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Retracted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162030401ac_0_536"/>
          <p:cNvSpPr/>
          <p:nvPr/>
        </p:nvSpPr>
        <p:spPr>
          <a:xfrm>
            <a:off x="4411073" y="7512809"/>
            <a:ext cx="10905600" cy="728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162030401ac_0_536"/>
          <p:cNvSpPr txBox="1"/>
          <p:nvPr/>
        </p:nvSpPr>
        <p:spPr>
          <a:xfrm>
            <a:off x="9513006" y="7342371"/>
            <a:ext cx="11199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162030401ac_0_536"/>
          <p:cNvSpPr/>
          <p:nvPr/>
        </p:nvSpPr>
        <p:spPr>
          <a:xfrm rot="5400000">
            <a:off x="7817379" y="360322"/>
            <a:ext cx="2877900" cy="15842400"/>
          </a:xfrm>
          <a:prstGeom prst="bentUpArrow">
            <a:avLst>
              <a:gd fmla="val 5147" name="adj1"/>
              <a:gd fmla="val 12637" name="adj2"/>
              <a:gd fmla="val 26218" name="adj3"/>
            </a:avLst>
          </a:prstGeom>
          <a:solidFill>
            <a:srgbClr val="EA9999"/>
          </a:solidFill>
          <a:ln cap="flat" cmpd="sng" w="952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162030401ac_0_536"/>
          <p:cNvSpPr/>
          <p:nvPr/>
        </p:nvSpPr>
        <p:spPr>
          <a:xfrm>
            <a:off x="161983" y="2096340"/>
            <a:ext cx="2724600" cy="1182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Initial contact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162030401ac_0_536"/>
          <p:cNvSpPr/>
          <p:nvPr/>
        </p:nvSpPr>
        <p:spPr>
          <a:xfrm rot="5400000">
            <a:off x="375661" y="4274313"/>
            <a:ext cx="2065800" cy="219600"/>
          </a:xfrm>
          <a:prstGeom prst="rightArrow">
            <a:avLst>
              <a:gd fmla="val 33704" name="adj1"/>
              <a:gd fmla="val 126041" name="adj2"/>
            </a:avLst>
          </a:prstGeom>
          <a:solidFill>
            <a:srgbClr val="666666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3425" spcFirstLastPara="1" rIns="213425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g162030401ac_0_536"/>
          <p:cNvSpPr/>
          <p:nvPr/>
        </p:nvSpPr>
        <p:spPr>
          <a:xfrm>
            <a:off x="1915166" y="11087598"/>
            <a:ext cx="1205700" cy="9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162030401ac_0_536"/>
          <p:cNvSpPr/>
          <p:nvPr/>
        </p:nvSpPr>
        <p:spPr>
          <a:xfrm>
            <a:off x="3124578" y="11025675"/>
            <a:ext cx="86934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Inform Steering Group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g162030401ac_0_536"/>
          <p:cNvSpPr/>
          <p:nvPr/>
        </p:nvSpPr>
        <p:spPr>
          <a:xfrm>
            <a:off x="1915166" y="12080550"/>
            <a:ext cx="1205700" cy="9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162030401ac_0_536"/>
          <p:cNvSpPr/>
          <p:nvPr/>
        </p:nvSpPr>
        <p:spPr>
          <a:xfrm>
            <a:off x="3124556" y="12018627"/>
            <a:ext cx="94518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Main national Steering Group member consulted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162030401ac_0_536"/>
          <p:cNvSpPr/>
          <p:nvPr/>
        </p:nvSpPr>
        <p:spPr>
          <a:xfrm>
            <a:off x="2417769" y="5725657"/>
            <a:ext cx="1205700" cy="935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0E0E3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3425" lIns="210100" spcFirstLastPara="1" rIns="210100" wrap="square" tIns="213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Fors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ontor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397"/>
      </a:accent1>
      <a:accent2>
        <a:srgbClr val="007BC3"/>
      </a:accent2>
      <a:accent3>
        <a:srgbClr val="EE7B09"/>
      </a:accent3>
      <a:accent4>
        <a:srgbClr val="F7E918"/>
      </a:accent4>
      <a:accent5>
        <a:srgbClr val="C50C0F"/>
      </a:accent5>
      <a:accent6>
        <a:srgbClr val="E3071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2017-05-08T11:03:58Z</dcterms:created>
  <dc:creator>Kine Nordstokkå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2017-04-27T10:00:00Z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2017-04-28T10:00:00Z</vt:filetime>
  </property>
</Properties>
</file>