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7"/>
  </p:notesMasterIdLst>
  <p:sldIdLst>
    <p:sldId id="256" r:id="rId2"/>
    <p:sldId id="269" r:id="rId3"/>
    <p:sldId id="313" r:id="rId4"/>
    <p:sldId id="311" r:id="rId5"/>
    <p:sldId id="877" r:id="rId6"/>
    <p:sldId id="878" r:id="rId7"/>
    <p:sldId id="879" r:id="rId8"/>
    <p:sldId id="893" r:id="rId9"/>
    <p:sldId id="284" r:id="rId10"/>
    <p:sldId id="881" r:id="rId11"/>
    <p:sldId id="894" r:id="rId12"/>
    <p:sldId id="720" r:id="rId13"/>
    <p:sldId id="895" r:id="rId14"/>
    <p:sldId id="886" r:id="rId15"/>
    <p:sldId id="885" r:id="rId16"/>
    <p:sldId id="896" r:id="rId17"/>
    <p:sldId id="385" r:id="rId18"/>
    <p:sldId id="887" r:id="rId19"/>
    <p:sldId id="897" r:id="rId20"/>
    <p:sldId id="889" r:id="rId21"/>
    <p:sldId id="888" r:id="rId22"/>
    <p:sldId id="898" r:id="rId23"/>
    <p:sldId id="755" r:id="rId24"/>
    <p:sldId id="899" r:id="rId25"/>
    <p:sldId id="892" r:id="rId26"/>
    <p:sldId id="386" r:id="rId27"/>
    <p:sldId id="387" r:id="rId28"/>
    <p:sldId id="339" r:id="rId29"/>
    <p:sldId id="900" r:id="rId30"/>
    <p:sldId id="346" r:id="rId31"/>
    <p:sldId id="388" r:id="rId32"/>
    <p:sldId id="901" r:id="rId33"/>
    <p:sldId id="389" r:id="rId34"/>
    <p:sldId id="902" r:id="rId35"/>
    <p:sldId id="869" r:id="rId36"/>
    <p:sldId id="353" r:id="rId37"/>
    <p:sldId id="870" r:id="rId38"/>
    <p:sldId id="872" r:id="rId39"/>
    <p:sldId id="871" r:id="rId40"/>
    <p:sldId id="873" r:id="rId41"/>
    <p:sldId id="874" r:id="rId42"/>
    <p:sldId id="875" r:id="rId43"/>
    <p:sldId id="876" r:id="rId44"/>
    <p:sldId id="364" r:id="rId45"/>
    <p:sldId id="268" r:id="rId4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Rubik" panose="00000500000000000000" pitchFamily="2" charset="-79"/>
        <a:ea typeface="+mn-ea"/>
        <a:cs typeface="+mn-cs"/>
      </a:defRPr>
    </a:lvl1pPr>
    <a:lvl2pPr marL="457200" algn="l" rtl="0" eaLnBrk="0" fontAlgn="base" hangingPunct="0">
      <a:spcBef>
        <a:spcPct val="0"/>
      </a:spcBef>
      <a:spcAft>
        <a:spcPct val="0"/>
      </a:spcAft>
      <a:defRPr kern="1200">
        <a:solidFill>
          <a:schemeClr val="tx1"/>
        </a:solidFill>
        <a:latin typeface="Rubik" panose="00000500000000000000" pitchFamily="2" charset="-79"/>
        <a:ea typeface="+mn-ea"/>
        <a:cs typeface="+mn-cs"/>
      </a:defRPr>
    </a:lvl2pPr>
    <a:lvl3pPr marL="914400" algn="l" rtl="0" eaLnBrk="0" fontAlgn="base" hangingPunct="0">
      <a:spcBef>
        <a:spcPct val="0"/>
      </a:spcBef>
      <a:spcAft>
        <a:spcPct val="0"/>
      </a:spcAft>
      <a:defRPr kern="1200">
        <a:solidFill>
          <a:schemeClr val="tx1"/>
        </a:solidFill>
        <a:latin typeface="Rubik" panose="00000500000000000000" pitchFamily="2" charset="-79"/>
        <a:ea typeface="+mn-ea"/>
        <a:cs typeface="+mn-cs"/>
      </a:defRPr>
    </a:lvl3pPr>
    <a:lvl4pPr marL="1371600" algn="l" rtl="0" eaLnBrk="0" fontAlgn="base" hangingPunct="0">
      <a:spcBef>
        <a:spcPct val="0"/>
      </a:spcBef>
      <a:spcAft>
        <a:spcPct val="0"/>
      </a:spcAft>
      <a:defRPr kern="1200">
        <a:solidFill>
          <a:schemeClr val="tx1"/>
        </a:solidFill>
        <a:latin typeface="Rubik" panose="00000500000000000000" pitchFamily="2" charset="-79"/>
        <a:ea typeface="+mn-ea"/>
        <a:cs typeface="+mn-cs"/>
      </a:defRPr>
    </a:lvl4pPr>
    <a:lvl5pPr marL="1828800" algn="l" rtl="0" eaLnBrk="0" fontAlgn="base" hangingPunct="0">
      <a:spcBef>
        <a:spcPct val="0"/>
      </a:spcBef>
      <a:spcAft>
        <a:spcPct val="0"/>
      </a:spcAft>
      <a:defRPr kern="1200">
        <a:solidFill>
          <a:schemeClr val="tx1"/>
        </a:solidFill>
        <a:latin typeface="Rubik" panose="00000500000000000000" pitchFamily="2" charset="-79"/>
        <a:ea typeface="+mn-ea"/>
        <a:cs typeface="+mn-cs"/>
      </a:defRPr>
    </a:lvl5pPr>
    <a:lvl6pPr marL="2286000" algn="l" defTabSz="914400" rtl="0" eaLnBrk="1" latinLnBrk="0" hangingPunct="1">
      <a:defRPr kern="1200">
        <a:solidFill>
          <a:schemeClr val="tx1"/>
        </a:solidFill>
        <a:latin typeface="Rubik" panose="00000500000000000000" pitchFamily="2" charset="-79"/>
        <a:ea typeface="+mn-ea"/>
        <a:cs typeface="+mn-cs"/>
      </a:defRPr>
    </a:lvl6pPr>
    <a:lvl7pPr marL="2743200" algn="l" defTabSz="914400" rtl="0" eaLnBrk="1" latinLnBrk="0" hangingPunct="1">
      <a:defRPr kern="1200">
        <a:solidFill>
          <a:schemeClr val="tx1"/>
        </a:solidFill>
        <a:latin typeface="Rubik" panose="00000500000000000000" pitchFamily="2" charset="-79"/>
        <a:ea typeface="+mn-ea"/>
        <a:cs typeface="+mn-cs"/>
      </a:defRPr>
    </a:lvl7pPr>
    <a:lvl8pPr marL="3200400" algn="l" defTabSz="914400" rtl="0" eaLnBrk="1" latinLnBrk="0" hangingPunct="1">
      <a:defRPr kern="1200">
        <a:solidFill>
          <a:schemeClr val="tx1"/>
        </a:solidFill>
        <a:latin typeface="Rubik" panose="00000500000000000000" pitchFamily="2" charset="-79"/>
        <a:ea typeface="+mn-ea"/>
        <a:cs typeface="+mn-cs"/>
      </a:defRPr>
    </a:lvl8pPr>
    <a:lvl9pPr marL="3657600" algn="l" defTabSz="914400" rtl="0" eaLnBrk="1" latinLnBrk="0" hangingPunct="1">
      <a:defRPr kern="1200">
        <a:solidFill>
          <a:schemeClr val="tx1"/>
        </a:solidFill>
        <a:latin typeface="Rubik" panose="00000500000000000000" pitchFamily="2" charset="-79"/>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C5696"/>
    <a:srgbClr val="B1B3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609" autoAdjust="0"/>
  </p:normalViewPr>
  <p:slideViewPr>
    <p:cSldViewPr>
      <p:cViewPr>
        <p:scale>
          <a:sx n="66" d="100"/>
          <a:sy n="66" d="100"/>
        </p:scale>
        <p:origin x="178" y="51"/>
      </p:cViewPr>
      <p:guideLst/>
    </p:cSldViewPr>
  </p:slideViewPr>
  <p:outlineViewPr>
    <p:cViewPr>
      <p:scale>
        <a:sx n="33" d="100"/>
        <a:sy n="33" d="100"/>
      </p:scale>
      <p:origin x="0" y="-30510"/>
    </p:cViewPr>
  </p:outlineViewPr>
  <p:notesTextViewPr>
    <p:cViewPr>
      <p:scale>
        <a:sx n="1" d="1"/>
        <a:sy n="1" d="1"/>
      </p:scale>
      <p:origin x="0" y="0"/>
    </p:cViewPr>
  </p:notesTextViewPr>
  <p:sorterViewPr>
    <p:cViewPr>
      <p:scale>
        <a:sx n="100" d="100"/>
        <a:sy n="100" d="100"/>
      </p:scale>
      <p:origin x="0" y="-315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207198-C646-4740-8A01-B3113DE25228}" type="datetimeFigureOut">
              <a:rPr lang="en-US" smtClean="0"/>
              <a:t>10/4/2022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D777BB-602A-4124-BBA3-1C4AA19106C8}" type="slidenum">
              <a:rPr lang="en-US" smtClean="0"/>
              <a:t>‹#›</a:t>
            </a:fld>
            <a:endParaRPr lang="en-US" dirty="0"/>
          </a:p>
        </p:txBody>
      </p:sp>
    </p:spTree>
    <p:extLst>
      <p:ext uri="{BB962C8B-B14F-4D97-AF65-F5344CB8AC3E}">
        <p14:creationId xmlns:p14="http://schemas.microsoft.com/office/powerpoint/2010/main" val="4227972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Images/ut_logo.svg" TargetMode="External"/><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Images/ut_logo.svg" TargetMode="External"/><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Images/ut_logo.svg" TargetMode="External"/><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Images/ut_logo.svg" TargetMode="External"/><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Images/ut_logo.svg" TargetMode="External"/><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9.xml.rels><?xml version="1.0" encoding="UTF-8" standalone="yes"?>
<Relationships xmlns="http://schemas.openxmlformats.org/package/2006/relationships"><Relationship Id="rId3" Type="http://schemas.openxmlformats.org/officeDocument/2006/relationships/hyperlink" Target="Images/ut_logo.svg" TargetMode="External"/><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Images/ut_logo.svg" TargetMode="External"/><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hyperlink" Target="Images/ut_logo.svg" TargetMode="External"/><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Images/ut_logo.svg" TargetMode="External"/><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Images/ut_logo.svg" TargetMode="External"/><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Images/ut_logo.svg" TargetMode="External"/><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Images/ut_logo.svg" TargetMode="External"/><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T19_Start_0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6">
            <a:hlinkClick r:id="rId3" action="ppaction://hlinkfile"/>
            <a:extLst>
              <a:ext uri="{FF2B5EF4-FFF2-40B4-BE49-F238E27FC236}">
                <a16:creationId xmlns:a16="http://schemas.microsoft.com/office/drawing/2014/main" id="{C6AE2DB9-6ADC-4360-9D1D-50094340B8F3}"/>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auto">
          <a:xfrm>
            <a:off x="432000" y="360000"/>
            <a:ext cx="3238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C8AE11-918C-4339-935F-EAD4D46F19B4}"/>
              </a:ext>
            </a:extLst>
          </p:cNvPr>
          <p:cNvSpPr>
            <a:spLocks noGrp="1"/>
          </p:cNvSpPr>
          <p:nvPr>
            <p:ph type="ctrTitle"/>
          </p:nvPr>
        </p:nvSpPr>
        <p:spPr>
          <a:xfrm>
            <a:off x="6096000" y="763200"/>
            <a:ext cx="5486400" cy="2387600"/>
          </a:xfr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CC841A59-81A3-402A-97AC-2DE732209968}"/>
              </a:ext>
            </a:extLst>
          </p:cNvPr>
          <p:cNvSpPr>
            <a:spLocks noGrp="1"/>
          </p:cNvSpPr>
          <p:nvPr>
            <p:ph type="subTitle" idx="1"/>
          </p:nvPr>
        </p:nvSpPr>
        <p:spPr>
          <a:xfrm>
            <a:off x="6095999" y="3243600"/>
            <a:ext cx="54864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Date Placeholder 3">
            <a:extLst>
              <a:ext uri="{FF2B5EF4-FFF2-40B4-BE49-F238E27FC236}">
                <a16:creationId xmlns:a16="http://schemas.microsoft.com/office/drawing/2014/main" id="{B4BA0464-189F-412C-B110-2A926862F978}"/>
              </a:ext>
            </a:extLst>
          </p:cNvPr>
          <p:cNvSpPr>
            <a:spLocks noGrp="1"/>
          </p:cNvSpPr>
          <p:nvPr>
            <p:ph type="dt" sz="half" idx="10"/>
          </p:nvPr>
        </p:nvSpPr>
        <p:spPr>
          <a:xfrm>
            <a:off x="6108914" y="6279424"/>
            <a:ext cx="2743200" cy="365125"/>
          </a:xfrm>
        </p:spPr>
        <p:txBody>
          <a:bodyPr/>
          <a:lstStyle>
            <a:lvl1pPr>
              <a:defRPr sz="1600">
                <a:solidFill>
                  <a:schemeClr val="accent1"/>
                </a:solidFill>
              </a:defRPr>
            </a:lvl1pPr>
          </a:lstStyle>
          <a:p>
            <a:pPr>
              <a:defRPr/>
            </a:pPr>
            <a:endParaRPr lang="en-US" dirty="0"/>
          </a:p>
        </p:txBody>
      </p:sp>
      <p:sp>
        <p:nvSpPr>
          <p:cNvPr id="13" name="Text Placeholder 12">
            <a:extLst>
              <a:ext uri="{FF2B5EF4-FFF2-40B4-BE49-F238E27FC236}">
                <a16:creationId xmlns:a16="http://schemas.microsoft.com/office/drawing/2014/main" id="{43F3314B-9362-4A27-934E-2CF2F3EEE076}"/>
              </a:ext>
            </a:extLst>
          </p:cNvPr>
          <p:cNvSpPr>
            <a:spLocks noGrp="1"/>
          </p:cNvSpPr>
          <p:nvPr>
            <p:ph type="body" sz="quarter" idx="11" hasCustomPrompt="1"/>
          </p:nvPr>
        </p:nvSpPr>
        <p:spPr>
          <a:xfrm>
            <a:off x="7727950" y="5029199"/>
            <a:ext cx="3854450" cy="365125"/>
          </a:xfrm>
        </p:spPr>
        <p:txBody>
          <a:bodyPr/>
          <a:lstStyle>
            <a:lvl1pPr marL="0" indent="0">
              <a:buFontTx/>
              <a:buNone/>
              <a:defRPr sz="2400" b="0">
                <a:latin typeface="+mj-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et-EE" dirty="0"/>
              <a:t>Sinu nimi</a:t>
            </a:r>
            <a:endParaRPr lang="en-US" dirty="0"/>
          </a:p>
        </p:txBody>
      </p:sp>
      <p:sp>
        <p:nvSpPr>
          <p:cNvPr id="14" name="Text Placeholder 12">
            <a:extLst>
              <a:ext uri="{FF2B5EF4-FFF2-40B4-BE49-F238E27FC236}">
                <a16:creationId xmlns:a16="http://schemas.microsoft.com/office/drawing/2014/main" id="{CE299A46-8A25-4182-B9E3-BBD0007CABD3}"/>
              </a:ext>
            </a:extLst>
          </p:cNvPr>
          <p:cNvSpPr>
            <a:spLocks noGrp="1"/>
          </p:cNvSpPr>
          <p:nvPr>
            <p:ph type="body" sz="quarter" idx="12" hasCustomPrompt="1"/>
          </p:nvPr>
        </p:nvSpPr>
        <p:spPr>
          <a:xfrm>
            <a:off x="7727950" y="5507669"/>
            <a:ext cx="3854449" cy="664531"/>
          </a:xfrm>
        </p:spPr>
        <p:txBody>
          <a:bodyPr/>
          <a:lstStyle>
            <a:lvl1pPr marL="0" indent="0">
              <a:buFontTx/>
              <a:buNone/>
              <a:defRPr sz="1800" b="0" cap="all" baseline="0">
                <a:solidFill>
                  <a:srgbClr val="B1B3B3"/>
                </a:solidFill>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et-EE" dirty="0"/>
              <a:t>Sinu amet</a:t>
            </a:r>
            <a:endParaRPr lang="en-US" dirty="0"/>
          </a:p>
        </p:txBody>
      </p:sp>
      <p:sp>
        <p:nvSpPr>
          <p:cNvPr id="16" name="Picture Placeholder 15">
            <a:extLst>
              <a:ext uri="{FF2B5EF4-FFF2-40B4-BE49-F238E27FC236}">
                <a16:creationId xmlns:a16="http://schemas.microsoft.com/office/drawing/2014/main" id="{37BE9BE2-87D2-4607-9EF1-30AC02D90727}"/>
              </a:ext>
            </a:extLst>
          </p:cNvPr>
          <p:cNvSpPr>
            <a:spLocks noGrp="1"/>
          </p:cNvSpPr>
          <p:nvPr>
            <p:ph type="pic" sz="quarter" idx="13"/>
          </p:nvPr>
        </p:nvSpPr>
        <p:spPr>
          <a:xfrm>
            <a:off x="6096000" y="4806225"/>
            <a:ext cx="1371600" cy="1365975"/>
          </a:xfrm>
        </p:spPr>
        <p:txBody>
          <a:bodyPr/>
          <a:lstStyle>
            <a:lvl1pPr marL="0" indent="0">
              <a:buNone/>
              <a:defRPr sz="1600"/>
            </a:lvl1pPr>
          </a:lstStyle>
          <a:p>
            <a:endParaRPr lang="en-US" dirty="0"/>
          </a:p>
        </p:txBody>
      </p:sp>
      <p:sp>
        <p:nvSpPr>
          <p:cNvPr id="9" name="Slide Number Placeholder 5">
            <a:extLst>
              <a:ext uri="{FF2B5EF4-FFF2-40B4-BE49-F238E27FC236}">
                <a16:creationId xmlns:a16="http://schemas.microsoft.com/office/drawing/2014/main" id="{FB00FEA0-26F5-43E0-AE4F-2C013B1F67E8}"/>
              </a:ext>
            </a:extLst>
          </p:cNvPr>
          <p:cNvSpPr>
            <a:spLocks noGrp="1"/>
          </p:cNvSpPr>
          <p:nvPr>
            <p:ph type="sldNum" sz="quarter" idx="4"/>
          </p:nvPr>
        </p:nvSpPr>
        <p:spPr>
          <a:xfrm>
            <a:off x="10210800" y="6279423"/>
            <a:ext cx="1371600" cy="365125"/>
          </a:xfrm>
          <a:prstGeom prst="rect">
            <a:avLst/>
          </a:prstGeom>
          <a:noFill/>
        </p:spPr>
        <p:txBody>
          <a:bodyPr vert="horz" lIns="91440" tIns="45720" rIns="91440" bIns="45720" rtlCol="0" anchor="ctr"/>
          <a:lstStyle>
            <a:lvl1pPr algn="r" eaLnBrk="1" fontAlgn="auto" hangingPunct="1">
              <a:spcBef>
                <a:spcPts val="0"/>
              </a:spcBef>
              <a:spcAft>
                <a:spcPts val="0"/>
              </a:spcAft>
              <a:defRPr lang="en-US" sz="1600" smtClean="0">
                <a:solidFill>
                  <a:srgbClr val="B1B3B3"/>
                </a:solidFill>
              </a:defRPr>
            </a:lvl1pPr>
          </a:lstStyle>
          <a:p>
            <a:pPr>
              <a:defRPr/>
            </a:pPr>
            <a:fld id="{DADBB38E-37F0-4099-9E14-30415241E9AC}" type="slidenum">
              <a:rPr lang="en-US" smtClean="0"/>
              <a:pPr>
                <a:defRPr/>
              </a:pPr>
              <a:t>‹#›</a:t>
            </a:fld>
            <a:endParaRPr lang="en-US" dirty="0"/>
          </a:p>
        </p:txBody>
      </p:sp>
    </p:spTree>
    <p:extLst>
      <p:ext uri="{BB962C8B-B14F-4D97-AF65-F5344CB8AC3E}">
        <p14:creationId xmlns:p14="http://schemas.microsoft.com/office/powerpoint/2010/main" val="3445103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T19_List and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F9D15BD-9655-41C0-BC62-AA861D9BDDF8}"/>
              </a:ext>
            </a:extLst>
          </p:cNvPr>
          <p:cNvSpPr>
            <a:spLocks noGrp="1"/>
          </p:cNvSpPr>
          <p:nvPr>
            <p:ph type="pic" sz="quarter" idx="11"/>
          </p:nvPr>
        </p:nvSpPr>
        <p:spPr>
          <a:xfrm>
            <a:off x="4038600" y="0"/>
            <a:ext cx="8153400" cy="6858000"/>
          </a:xfrm>
        </p:spPr>
        <p:txBody>
          <a:bodyPr/>
          <a:lstStyle>
            <a:lvl1pPr marL="0" indent="0">
              <a:buNone/>
              <a:defRPr/>
            </a:lvl1pPr>
          </a:lstStyle>
          <a:p>
            <a:endParaRPr lang="en-US" dirty="0"/>
          </a:p>
        </p:txBody>
      </p:sp>
      <p:sp>
        <p:nvSpPr>
          <p:cNvPr id="10" name="Text Placeholder 9">
            <a:extLst>
              <a:ext uri="{FF2B5EF4-FFF2-40B4-BE49-F238E27FC236}">
                <a16:creationId xmlns:a16="http://schemas.microsoft.com/office/drawing/2014/main" id="{2B98602C-5CF7-45C3-AE90-59D07E66BF8F}"/>
              </a:ext>
            </a:extLst>
          </p:cNvPr>
          <p:cNvSpPr>
            <a:spLocks noGrp="1"/>
          </p:cNvSpPr>
          <p:nvPr>
            <p:ph type="body" sz="quarter" idx="10"/>
          </p:nvPr>
        </p:nvSpPr>
        <p:spPr>
          <a:xfrm>
            <a:off x="304154" y="685800"/>
            <a:ext cx="3277246" cy="5486400"/>
          </a:xfrm>
        </p:spPr>
        <p:txBody>
          <a:bodyPr/>
          <a:lstStyle>
            <a:lvl1pPr marL="457200" indent="-457200">
              <a:buFont typeface="Arial" panose="020B0604020202020204" pitchFamily="34" charset="0"/>
              <a:buChar char="•"/>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657350" indent="-285750">
              <a:buFont typeface="Arial" panose="020B0604020202020204" pitchFamily="34" charset="0"/>
              <a:buChar char="•"/>
              <a:defRPr>
                <a:solidFill>
                  <a:schemeClr val="tx1"/>
                </a:solidFill>
              </a:defRPr>
            </a:lvl4pPr>
            <a:lvl5pPr marL="2114550" indent="-285750">
              <a:buFont typeface="Arial" panose="020B0604020202020204" pitchFamily="34" charset="0"/>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5FE5A424-D7E1-468C-8698-15E31BEDD42D}"/>
              </a:ext>
            </a:extLst>
          </p:cNvPr>
          <p:cNvSpPr>
            <a:spLocks noGrp="1"/>
          </p:cNvSpPr>
          <p:nvPr>
            <p:ph type="sldNum" sz="quarter" idx="4"/>
          </p:nvPr>
        </p:nvSpPr>
        <p:spPr>
          <a:xfrm>
            <a:off x="10210800" y="6279423"/>
            <a:ext cx="1371600" cy="365125"/>
          </a:xfrm>
          <a:prstGeom prst="rect">
            <a:avLst/>
          </a:prstGeom>
          <a:noFill/>
        </p:spPr>
        <p:txBody>
          <a:bodyPr vert="horz" lIns="91440" tIns="45720" rIns="91440" bIns="45720" rtlCol="0" anchor="ctr"/>
          <a:lstStyle>
            <a:lvl1pPr algn="r" eaLnBrk="1" fontAlgn="auto" hangingPunct="1">
              <a:spcBef>
                <a:spcPts val="0"/>
              </a:spcBef>
              <a:spcAft>
                <a:spcPts val="0"/>
              </a:spcAft>
              <a:defRPr lang="en-US" sz="1600" smtClean="0">
                <a:solidFill>
                  <a:srgbClr val="B1B3B3"/>
                </a:solidFill>
              </a:defRPr>
            </a:lvl1pPr>
          </a:lstStyle>
          <a:p>
            <a:pPr>
              <a:defRPr/>
            </a:pPr>
            <a:fld id="{DADBB38E-37F0-4099-9E14-30415241E9AC}" type="slidenum">
              <a:rPr lang="en-US" smtClean="0"/>
              <a:pPr>
                <a:defRPr/>
              </a:pPr>
              <a:t>‹#›</a:t>
            </a:fld>
            <a:endParaRPr lang="en-US" dirty="0"/>
          </a:p>
        </p:txBody>
      </p:sp>
    </p:spTree>
    <p:extLst>
      <p:ext uri="{BB962C8B-B14F-4D97-AF65-F5344CB8AC3E}">
        <p14:creationId xmlns:p14="http://schemas.microsoft.com/office/powerpoint/2010/main" val="3088822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T19_Eston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B98602C-5CF7-45C3-AE90-59D07E66BF8F}"/>
              </a:ext>
            </a:extLst>
          </p:cNvPr>
          <p:cNvSpPr>
            <a:spLocks noGrp="1"/>
          </p:cNvSpPr>
          <p:nvPr>
            <p:ph type="body" sz="quarter" idx="10"/>
          </p:nvPr>
        </p:nvSpPr>
        <p:spPr>
          <a:xfrm>
            <a:off x="304154" y="685800"/>
            <a:ext cx="3276000" cy="5486400"/>
          </a:xfrm>
        </p:spPr>
        <p:txBody>
          <a:bodyPr/>
          <a:lstStyle>
            <a:lvl1pPr marL="457200" indent="-457200">
              <a:buFont typeface="Arial" panose="020B0604020202020204" pitchFamily="34" charset="0"/>
              <a:buChar char="•"/>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657350" indent="-285750">
              <a:buFont typeface="Arial" panose="020B0604020202020204" pitchFamily="34" charset="0"/>
              <a:buChar char="•"/>
              <a:defRPr>
                <a:solidFill>
                  <a:schemeClr val="tx1"/>
                </a:solidFill>
              </a:defRPr>
            </a:lvl4pPr>
            <a:lvl5pPr marL="2114550" indent="-285750">
              <a:buFont typeface="Arial" panose="020B0604020202020204" pitchFamily="34" charset="0"/>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01652932-D49F-4984-8868-A024D281D091}"/>
              </a:ext>
            </a:extLst>
          </p:cNvPr>
          <p:cNvSpPr>
            <a:spLocks noGrp="1"/>
          </p:cNvSpPr>
          <p:nvPr>
            <p:ph type="sldNum" sz="quarter" idx="4"/>
          </p:nvPr>
        </p:nvSpPr>
        <p:spPr>
          <a:xfrm>
            <a:off x="10210800" y="6279423"/>
            <a:ext cx="1371600" cy="365125"/>
          </a:xfrm>
          <a:prstGeom prst="rect">
            <a:avLst/>
          </a:prstGeom>
          <a:noFill/>
        </p:spPr>
        <p:txBody>
          <a:bodyPr vert="horz" lIns="91440" tIns="45720" rIns="91440" bIns="45720" rtlCol="0" anchor="ctr"/>
          <a:lstStyle>
            <a:lvl1pPr algn="r" eaLnBrk="1" fontAlgn="auto" hangingPunct="1">
              <a:spcBef>
                <a:spcPts val="0"/>
              </a:spcBef>
              <a:spcAft>
                <a:spcPts val="0"/>
              </a:spcAft>
              <a:defRPr lang="en-US" sz="1600" smtClean="0">
                <a:solidFill>
                  <a:srgbClr val="B1B3B3"/>
                </a:solidFill>
              </a:defRPr>
            </a:lvl1pPr>
          </a:lstStyle>
          <a:p>
            <a:pPr>
              <a:defRPr/>
            </a:pPr>
            <a:fld id="{DADBB38E-37F0-4099-9E14-30415241E9AC}" type="slidenum">
              <a:rPr lang="en-US" smtClean="0"/>
              <a:pPr>
                <a:defRPr/>
              </a:pPr>
              <a:t>‹#›</a:t>
            </a:fld>
            <a:endParaRPr lang="en-US" dirty="0"/>
          </a:p>
        </p:txBody>
      </p:sp>
    </p:spTree>
    <p:extLst>
      <p:ext uri="{BB962C8B-B14F-4D97-AF65-F5344CB8AC3E}">
        <p14:creationId xmlns:p14="http://schemas.microsoft.com/office/powerpoint/2010/main" val="3876601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UT19_Logo, Title and Content">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4192FA-2929-4950-B847-AAE6B12BFD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520917C-B12D-46C7-B6BB-0C34E7D65CC1}"/>
              </a:ext>
            </a:extLst>
          </p:cNvPr>
          <p:cNvSpPr>
            <a:spLocks noGrp="1"/>
          </p:cNvSpPr>
          <p:nvPr>
            <p:ph type="title"/>
          </p:nvPr>
        </p:nvSpPr>
        <p:spPr>
          <a:xfrm>
            <a:off x="4038600" y="365125"/>
            <a:ext cx="7543800" cy="1325563"/>
          </a:xfrm>
        </p:spPr>
        <p:txBody>
          <a:bodyPr/>
          <a:lstStyle/>
          <a:p>
            <a:r>
              <a:rPr lang="en-US" dirty="0"/>
              <a:t>Click to edit Master title style</a:t>
            </a:r>
          </a:p>
        </p:txBody>
      </p:sp>
      <p:sp>
        <p:nvSpPr>
          <p:cNvPr id="10" name="Text Placeholder 9">
            <a:extLst>
              <a:ext uri="{FF2B5EF4-FFF2-40B4-BE49-F238E27FC236}">
                <a16:creationId xmlns:a16="http://schemas.microsoft.com/office/drawing/2014/main" id="{2B98602C-5CF7-45C3-AE90-59D07E66BF8F}"/>
              </a:ext>
            </a:extLst>
          </p:cNvPr>
          <p:cNvSpPr>
            <a:spLocks noGrp="1"/>
          </p:cNvSpPr>
          <p:nvPr>
            <p:ph type="body" sz="quarter" idx="10"/>
          </p:nvPr>
        </p:nvSpPr>
        <p:spPr>
          <a:xfrm>
            <a:off x="4038600" y="1828800"/>
            <a:ext cx="7543800" cy="4343400"/>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6">
            <a:hlinkClick r:id="rId3" action="ppaction://hlinkfile"/>
            <a:extLst>
              <a:ext uri="{FF2B5EF4-FFF2-40B4-BE49-F238E27FC236}">
                <a16:creationId xmlns:a16="http://schemas.microsoft.com/office/drawing/2014/main" id="{583E1FF1-12B0-4B0F-9D99-6D6E7A52EA5D}"/>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auto">
          <a:xfrm>
            <a:off x="432000" y="360000"/>
            <a:ext cx="3238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3">
            <a:extLst>
              <a:ext uri="{FF2B5EF4-FFF2-40B4-BE49-F238E27FC236}">
                <a16:creationId xmlns:a16="http://schemas.microsoft.com/office/drawing/2014/main" id="{E6A6F4B8-096A-4247-9A01-EA890DCAADF5}"/>
              </a:ext>
            </a:extLst>
          </p:cNvPr>
          <p:cNvSpPr>
            <a:spLocks noGrp="1"/>
          </p:cNvSpPr>
          <p:nvPr>
            <p:ph type="pic" sz="quarter" idx="11"/>
          </p:nvPr>
        </p:nvSpPr>
        <p:spPr bwMode="auto">
          <a:xfrm>
            <a:off x="-3111" y="2169735"/>
            <a:ext cx="3203511" cy="4687597"/>
          </a:xfrm>
          <a:custGeom>
            <a:avLst/>
            <a:gdLst>
              <a:gd name="connsiteX0" fmla="*/ 0 w 5943600"/>
              <a:gd name="connsiteY0" fmla="*/ 5486400 h 5486400"/>
              <a:gd name="connsiteX1" fmla="*/ 1371600 w 5943600"/>
              <a:gd name="connsiteY1" fmla="*/ 0 h 5486400"/>
              <a:gd name="connsiteX2" fmla="*/ 5943600 w 5943600"/>
              <a:gd name="connsiteY2" fmla="*/ 0 h 5486400"/>
              <a:gd name="connsiteX3" fmla="*/ 4572000 w 5943600"/>
              <a:gd name="connsiteY3" fmla="*/ 5486400 h 5486400"/>
              <a:gd name="connsiteX4" fmla="*/ 0 w 5943600"/>
              <a:gd name="connsiteY4" fmla="*/ 5486400 h 5486400"/>
              <a:gd name="connsiteX0" fmla="*/ 1383632 w 7327232"/>
              <a:gd name="connsiteY0" fmla="*/ 5486400 h 5486400"/>
              <a:gd name="connsiteX1" fmla="*/ 0 w 7327232"/>
              <a:gd name="connsiteY1" fmla="*/ 733926 h 5486400"/>
              <a:gd name="connsiteX2" fmla="*/ 7327232 w 7327232"/>
              <a:gd name="connsiteY2" fmla="*/ 0 h 5486400"/>
              <a:gd name="connsiteX3" fmla="*/ 5955632 w 7327232"/>
              <a:gd name="connsiteY3" fmla="*/ 5486400 h 5486400"/>
              <a:gd name="connsiteX4" fmla="*/ 1383632 w 7327232"/>
              <a:gd name="connsiteY4" fmla="*/ 5486400 h 5486400"/>
              <a:gd name="connsiteX0" fmla="*/ 12032 w 7327232"/>
              <a:gd name="connsiteY0" fmla="*/ 5498432 h 5498432"/>
              <a:gd name="connsiteX1" fmla="*/ 0 w 7327232"/>
              <a:gd name="connsiteY1" fmla="*/ 733926 h 5498432"/>
              <a:gd name="connsiteX2" fmla="*/ 7327232 w 7327232"/>
              <a:gd name="connsiteY2" fmla="*/ 0 h 5498432"/>
              <a:gd name="connsiteX3" fmla="*/ 5955632 w 7327232"/>
              <a:gd name="connsiteY3" fmla="*/ 5486400 h 5498432"/>
              <a:gd name="connsiteX4" fmla="*/ 12032 w 7327232"/>
              <a:gd name="connsiteY4" fmla="*/ 5498432 h 5498432"/>
              <a:gd name="connsiteX0" fmla="*/ 12032 w 5955632"/>
              <a:gd name="connsiteY0" fmla="*/ 4764506 h 4764506"/>
              <a:gd name="connsiteX1" fmla="*/ 0 w 5955632"/>
              <a:gd name="connsiteY1" fmla="*/ 0 h 4764506"/>
              <a:gd name="connsiteX2" fmla="*/ 3212432 w 5955632"/>
              <a:gd name="connsiteY2" fmla="*/ 1888958 h 4764506"/>
              <a:gd name="connsiteX3" fmla="*/ 5955632 w 5955632"/>
              <a:gd name="connsiteY3" fmla="*/ 4752474 h 4764506"/>
              <a:gd name="connsiteX4" fmla="*/ 12032 w 5955632"/>
              <a:gd name="connsiteY4" fmla="*/ 4764506 h 4764506"/>
              <a:gd name="connsiteX0" fmla="*/ 1158 w 5944758"/>
              <a:gd name="connsiteY0" fmla="*/ 4704348 h 4704348"/>
              <a:gd name="connsiteX1" fmla="*/ 1158 w 5944758"/>
              <a:gd name="connsiteY1" fmla="*/ 0 h 4704348"/>
              <a:gd name="connsiteX2" fmla="*/ 3201558 w 5944758"/>
              <a:gd name="connsiteY2" fmla="*/ 1828800 h 4704348"/>
              <a:gd name="connsiteX3" fmla="*/ 5944758 w 5944758"/>
              <a:gd name="connsiteY3" fmla="*/ 4692316 h 4704348"/>
              <a:gd name="connsiteX4" fmla="*/ 1158 w 5944758"/>
              <a:gd name="connsiteY4" fmla="*/ 4704348 h 4704348"/>
              <a:gd name="connsiteX0" fmla="*/ 1158 w 3201558"/>
              <a:gd name="connsiteY0" fmla="*/ 4704348 h 4728410"/>
              <a:gd name="connsiteX1" fmla="*/ 1158 w 3201558"/>
              <a:gd name="connsiteY1" fmla="*/ 0 h 4728410"/>
              <a:gd name="connsiteX2" fmla="*/ 3201558 w 3201558"/>
              <a:gd name="connsiteY2" fmla="*/ 1828800 h 4728410"/>
              <a:gd name="connsiteX3" fmla="*/ 1529169 w 3201558"/>
              <a:gd name="connsiteY3" fmla="*/ 4728410 h 4728410"/>
              <a:gd name="connsiteX4" fmla="*/ 1158 w 3201558"/>
              <a:gd name="connsiteY4" fmla="*/ 4704348 h 4728410"/>
              <a:gd name="connsiteX0" fmla="*/ 1158 w 3201558"/>
              <a:gd name="connsiteY0" fmla="*/ 4704348 h 4728410"/>
              <a:gd name="connsiteX1" fmla="*/ 1158 w 3201558"/>
              <a:gd name="connsiteY1" fmla="*/ 0 h 4728410"/>
              <a:gd name="connsiteX2" fmla="*/ 3201558 w 3201558"/>
              <a:gd name="connsiteY2" fmla="*/ 1852863 h 4728410"/>
              <a:gd name="connsiteX3" fmla="*/ 1529169 w 3201558"/>
              <a:gd name="connsiteY3" fmla="*/ 4728410 h 4728410"/>
              <a:gd name="connsiteX4" fmla="*/ 1158 w 3201558"/>
              <a:gd name="connsiteY4" fmla="*/ 4704348 h 4728410"/>
              <a:gd name="connsiteX0" fmla="*/ 12032 w 3212432"/>
              <a:gd name="connsiteY0" fmla="*/ 4740442 h 4764504"/>
              <a:gd name="connsiteX1" fmla="*/ 0 w 3212432"/>
              <a:gd name="connsiteY1" fmla="*/ 0 h 4764504"/>
              <a:gd name="connsiteX2" fmla="*/ 3212432 w 3212432"/>
              <a:gd name="connsiteY2" fmla="*/ 1888957 h 4764504"/>
              <a:gd name="connsiteX3" fmla="*/ 1540043 w 3212432"/>
              <a:gd name="connsiteY3" fmla="*/ 4764504 h 4764504"/>
              <a:gd name="connsiteX4" fmla="*/ 12032 w 3212432"/>
              <a:gd name="connsiteY4" fmla="*/ 4740442 h 4764504"/>
              <a:gd name="connsiteX0" fmla="*/ 3111 w 3203511"/>
              <a:gd name="connsiteY0" fmla="*/ 4700297 h 4724359"/>
              <a:gd name="connsiteX1" fmla="*/ 0 w 3203511"/>
              <a:gd name="connsiteY1" fmla="*/ 0 h 4724359"/>
              <a:gd name="connsiteX2" fmla="*/ 3203511 w 3203511"/>
              <a:gd name="connsiteY2" fmla="*/ 1848812 h 4724359"/>
              <a:gd name="connsiteX3" fmla="*/ 1531122 w 3203511"/>
              <a:gd name="connsiteY3" fmla="*/ 4724359 h 4724359"/>
              <a:gd name="connsiteX4" fmla="*/ 3111 w 3203511"/>
              <a:gd name="connsiteY4" fmla="*/ 4700297 h 4724359"/>
              <a:gd name="connsiteX0" fmla="*/ 9461 w 3203511"/>
              <a:gd name="connsiteY0" fmla="*/ 4700297 h 4724359"/>
              <a:gd name="connsiteX1" fmla="*/ 0 w 3203511"/>
              <a:gd name="connsiteY1" fmla="*/ 0 h 4724359"/>
              <a:gd name="connsiteX2" fmla="*/ 3203511 w 3203511"/>
              <a:gd name="connsiteY2" fmla="*/ 1848812 h 4724359"/>
              <a:gd name="connsiteX3" fmla="*/ 1531122 w 3203511"/>
              <a:gd name="connsiteY3" fmla="*/ 4724359 h 4724359"/>
              <a:gd name="connsiteX4" fmla="*/ 9461 w 3203511"/>
              <a:gd name="connsiteY4" fmla="*/ 4700297 h 4724359"/>
              <a:gd name="connsiteX0" fmla="*/ 9461 w 3203511"/>
              <a:gd name="connsiteY0" fmla="*/ 4700297 h 4700297"/>
              <a:gd name="connsiteX1" fmla="*/ 0 w 3203511"/>
              <a:gd name="connsiteY1" fmla="*/ 0 h 4700297"/>
              <a:gd name="connsiteX2" fmla="*/ 3203511 w 3203511"/>
              <a:gd name="connsiteY2" fmla="*/ 1848812 h 4700297"/>
              <a:gd name="connsiteX3" fmla="*/ 1553982 w 3203511"/>
              <a:gd name="connsiteY3" fmla="*/ 4686259 h 4700297"/>
              <a:gd name="connsiteX4" fmla="*/ 9461 w 3203511"/>
              <a:gd name="connsiteY4" fmla="*/ 4700297 h 4700297"/>
              <a:gd name="connsiteX0" fmla="*/ 4381 w 3203511"/>
              <a:gd name="connsiteY0" fmla="*/ 4687597 h 4687597"/>
              <a:gd name="connsiteX1" fmla="*/ 0 w 3203511"/>
              <a:gd name="connsiteY1" fmla="*/ 0 h 4687597"/>
              <a:gd name="connsiteX2" fmla="*/ 3203511 w 3203511"/>
              <a:gd name="connsiteY2" fmla="*/ 1848812 h 4687597"/>
              <a:gd name="connsiteX3" fmla="*/ 1553982 w 3203511"/>
              <a:gd name="connsiteY3" fmla="*/ 4686259 h 4687597"/>
              <a:gd name="connsiteX4" fmla="*/ 4381 w 3203511"/>
              <a:gd name="connsiteY4" fmla="*/ 4687597 h 4687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11" h="4687597">
                <a:moveTo>
                  <a:pt x="4381" y="4687597"/>
                </a:moveTo>
                <a:cubicBezTo>
                  <a:pt x="370" y="3099428"/>
                  <a:pt x="4011" y="1588169"/>
                  <a:pt x="0" y="0"/>
                </a:cubicBezTo>
                <a:lnTo>
                  <a:pt x="3203511" y="1848812"/>
                </a:lnTo>
                <a:lnTo>
                  <a:pt x="1553982" y="4686259"/>
                </a:lnTo>
                <a:lnTo>
                  <a:pt x="4381" y="468759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7" name="Slide Number Placeholder 5">
            <a:extLst>
              <a:ext uri="{FF2B5EF4-FFF2-40B4-BE49-F238E27FC236}">
                <a16:creationId xmlns:a16="http://schemas.microsoft.com/office/drawing/2014/main" id="{2A6ADEAE-AF39-4D6C-A4BC-5EE14E027CC7}"/>
              </a:ext>
            </a:extLst>
          </p:cNvPr>
          <p:cNvSpPr>
            <a:spLocks noGrp="1"/>
          </p:cNvSpPr>
          <p:nvPr>
            <p:ph type="sldNum" sz="quarter" idx="4"/>
          </p:nvPr>
        </p:nvSpPr>
        <p:spPr>
          <a:xfrm>
            <a:off x="10210800" y="6279423"/>
            <a:ext cx="1371600" cy="365125"/>
          </a:xfrm>
          <a:prstGeom prst="rect">
            <a:avLst/>
          </a:prstGeom>
          <a:noFill/>
        </p:spPr>
        <p:txBody>
          <a:bodyPr vert="horz" lIns="91440" tIns="45720" rIns="91440" bIns="45720" rtlCol="0" anchor="ctr"/>
          <a:lstStyle>
            <a:lvl1pPr algn="r" eaLnBrk="1" fontAlgn="auto" hangingPunct="1">
              <a:spcBef>
                <a:spcPts val="0"/>
              </a:spcBef>
              <a:spcAft>
                <a:spcPts val="0"/>
              </a:spcAft>
              <a:defRPr lang="en-US" sz="1600" smtClean="0">
                <a:solidFill>
                  <a:srgbClr val="B1B3B3"/>
                </a:solidFill>
              </a:defRPr>
            </a:lvl1pPr>
          </a:lstStyle>
          <a:p>
            <a:pPr>
              <a:defRPr/>
            </a:pPr>
            <a:fld id="{DADBB38E-37F0-4099-9E14-30415241E9AC}" type="slidenum">
              <a:rPr lang="en-US" smtClean="0"/>
              <a:pPr>
                <a:defRPr/>
              </a:pPr>
              <a:t>‹#›</a:t>
            </a:fld>
            <a:endParaRPr lang="en-US" dirty="0"/>
          </a:p>
        </p:txBody>
      </p:sp>
    </p:spTree>
    <p:extLst>
      <p:ext uri="{BB962C8B-B14F-4D97-AF65-F5344CB8AC3E}">
        <p14:creationId xmlns:p14="http://schemas.microsoft.com/office/powerpoint/2010/main" val="10399026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UT19_Text on Image">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C793CB-F237-45BF-8F67-B555E6BD8042}"/>
              </a:ext>
            </a:extLst>
          </p:cNvPr>
          <p:cNvSpPr>
            <a:spLocks noGrp="1"/>
          </p:cNvSpPr>
          <p:nvPr>
            <p:ph type="body" idx="1"/>
          </p:nvPr>
        </p:nvSpPr>
        <p:spPr>
          <a:xfrm>
            <a:off x="609600" y="4800600"/>
            <a:ext cx="6858000" cy="1600200"/>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Picture Placeholder 3">
            <a:extLst>
              <a:ext uri="{FF2B5EF4-FFF2-40B4-BE49-F238E27FC236}">
                <a16:creationId xmlns:a16="http://schemas.microsoft.com/office/drawing/2014/main" id="{97076630-4D03-480B-AB4E-CAE8943BA3E2}"/>
              </a:ext>
            </a:extLst>
          </p:cNvPr>
          <p:cNvSpPr>
            <a:spLocks noGrp="1"/>
          </p:cNvSpPr>
          <p:nvPr>
            <p:ph type="pic" sz="quarter" idx="11"/>
          </p:nvPr>
        </p:nvSpPr>
        <p:spPr bwMode="auto">
          <a:xfrm>
            <a:off x="0" y="-6116"/>
            <a:ext cx="12204467" cy="6868301"/>
          </a:xfrm>
          <a:custGeom>
            <a:avLst/>
            <a:gdLst>
              <a:gd name="connsiteX0" fmla="*/ 0 w 5943600"/>
              <a:gd name="connsiteY0" fmla="*/ 5486400 h 5486400"/>
              <a:gd name="connsiteX1" fmla="*/ 1371600 w 5943600"/>
              <a:gd name="connsiteY1" fmla="*/ 0 h 5486400"/>
              <a:gd name="connsiteX2" fmla="*/ 5943600 w 5943600"/>
              <a:gd name="connsiteY2" fmla="*/ 0 h 5486400"/>
              <a:gd name="connsiteX3" fmla="*/ 4572000 w 5943600"/>
              <a:gd name="connsiteY3" fmla="*/ 5486400 h 5486400"/>
              <a:gd name="connsiteX4" fmla="*/ 0 w 5943600"/>
              <a:gd name="connsiteY4" fmla="*/ 5486400 h 5486400"/>
              <a:gd name="connsiteX0" fmla="*/ 1383632 w 7327232"/>
              <a:gd name="connsiteY0" fmla="*/ 5486400 h 5486400"/>
              <a:gd name="connsiteX1" fmla="*/ 0 w 7327232"/>
              <a:gd name="connsiteY1" fmla="*/ 733926 h 5486400"/>
              <a:gd name="connsiteX2" fmla="*/ 7327232 w 7327232"/>
              <a:gd name="connsiteY2" fmla="*/ 0 h 5486400"/>
              <a:gd name="connsiteX3" fmla="*/ 5955632 w 7327232"/>
              <a:gd name="connsiteY3" fmla="*/ 5486400 h 5486400"/>
              <a:gd name="connsiteX4" fmla="*/ 1383632 w 7327232"/>
              <a:gd name="connsiteY4" fmla="*/ 5486400 h 5486400"/>
              <a:gd name="connsiteX0" fmla="*/ 12032 w 7327232"/>
              <a:gd name="connsiteY0" fmla="*/ 5498432 h 5498432"/>
              <a:gd name="connsiteX1" fmla="*/ 0 w 7327232"/>
              <a:gd name="connsiteY1" fmla="*/ 733926 h 5498432"/>
              <a:gd name="connsiteX2" fmla="*/ 7327232 w 7327232"/>
              <a:gd name="connsiteY2" fmla="*/ 0 h 5498432"/>
              <a:gd name="connsiteX3" fmla="*/ 5955632 w 7327232"/>
              <a:gd name="connsiteY3" fmla="*/ 5486400 h 5498432"/>
              <a:gd name="connsiteX4" fmla="*/ 12032 w 7327232"/>
              <a:gd name="connsiteY4" fmla="*/ 5498432 h 5498432"/>
              <a:gd name="connsiteX0" fmla="*/ 12032 w 5955632"/>
              <a:gd name="connsiteY0" fmla="*/ 4764506 h 4764506"/>
              <a:gd name="connsiteX1" fmla="*/ 0 w 5955632"/>
              <a:gd name="connsiteY1" fmla="*/ 0 h 4764506"/>
              <a:gd name="connsiteX2" fmla="*/ 3212432 w 5955632"/>
              <a:gd name="connsiteY2" fmla="*/ 1888958 h 4764506"/>
              <a:gd name="connsiteX3" fmla="*/ 5955632 w 5955632"/>
              <a:gd name="connsiteY3" fmla="*/ 4752474 h 4764506"/>
              <a:gd name="connsiteX4" fmla="*/ 12032 w 5955632"/>
              <a:gd name="connsiteY4" fmla="*/ 4764506 h 4764506"/>
              <a:gd name="connsiteX0" fmla="*/ 1158 w 5944758"/>
              <a:gd name="connsiteY0" fmla="*/ 4704348 h 4704348"/>
              <a:gd name="connsiteX1" fmla="*/ 1158 w 5944758"/>
              <a:gd name="connsiteY1" fmla="*/ 0 h 4704348"/>
              <a:gd name="connsiteX2" fmla="*/ 3201558 w 5944758"/>
              <a:gd name="connsiteY2" fmla="*/ 1828800 h 4704348"/>
              <a:gd name="connsiteX3" fmla="*/ 5944758 w 5944758"/>
              <a:gd name="connsiteY3" fmla="*/ 4692316 h 4704348"/>
              <a:gd name="connsiteX4" fmla="*/ 1158 w 5944758"/>
              <a:gd name="connsiteY4" fmla="*/ 4704348 h 4704348"/>
              <a:gd name="connsiteX0" fmla="*/ 1158 w 3201558"/>
              <a:gd name="connsiteY0" fmla="*/ 4704348 h 4728410"/>
              <a:gd name="connsiteX1" fmla="*/ 1158 w 3201558"/>
              <a:gd name="connsiteY1" fmla="*/ 0 h 4728410"/>
              <a:gd name="connsiteX2" fmla="*/ 3201558 w 3201558"/>
              <a:gd name="connsiteY2" fmla="*/ 1828800 h 4728410"/>
              <a:gd name="connsiteX3" fmla="*/ 1529169 w 3201558"/>
              <a:gd name="connsiteY3" fmla="*/ 4728410 h 4728410"/>
              <a:gd name="connsiteX4" fmla="*/ 1158 w 3201558"/>
              <a:gd name="connsiteY4" fmla="*/ 4704348 h 4728410"/>
              <a:gd name="connsiteX0" fmla="*/ 1158 w 3201558"/>
              <a:gd name="connsiteY0" fmla="*/ 4704348 h 4728410"/>
              <a:gd name="connsiteX1" fmla="*/ 1158 w 3201558"/>
              <a:gd name="connsiteY1" fmla="*/ 0 h 4728410"/>
              <a:gd name="connsiteX2" fmla="*/ 3201558 w 3201558"/>
              <a:gd name="connsiteY2" fmla="*/ 1852863 h 4728410"/>
              <a:gd name="connsiteX3" fmla="*/ 1529169 w 3201558"/>
              <a:gd name="connsiteY3" fmla="*/ 4728410 h 4728410"/>
              <a:gd name="connsiteX4" fmla="*/ 1158 w 3201558"/>
              <a:gd name="connsiteY4" fmla="*/ 4704348 h 4728410"/>
              <a:gd name="connsiteX0" fmla="*/ 12032 w 3212432"/>
              <a:gd name="connsiteY0" fmla="*/ 4740442 h 4764504"/>
              <a:gd name="connsiteX1" fmla="*/ 0 w 3212432"/>
              <a:gd name="connsiteY1" fmla="*/ 0 h 4764504"/>
              <a:gd name="connsiteX2" fmla="*/ 3212432 w 3212432"/>
              <a:gd name="connsiteY2" fmla="*/ 1888957 h 4764504"/>
              <a:gd name="connsiteX3" fmla="*/ 1540043 w 3212432"/>
              <a:gd name="connsiteY3" fmla="*/ 4764504 h 4764504"/>
              <a:gd name="connsiteX4" fmla="*/ 12032 w 3212432"/>
              <a:gd name="connsiteY4" fmla="*/ 4740442 h 4764504"/>
              <a:gd name="connsiteX0" fmla="*/ 3111 w 3203511"/>
              <a:gd name="connsiteY0" fmla="*/ 4700297 h 4724359"/>
              <a:gd name="connsiteX1" fmla="*/ 0 w 3203511"/>
              <a:gd name="connsiteY1" fmla="*/ 0 h 4724359"/>
              <a:gd name="connsiteX2" fmla="*/ 3203511 w 3203511"/>
              <a:gd name="connsiteY2" fmla="*/ 1848812 h 4724359"/>
              <a:gd name="connsiteX3" fmla="*/ 1531122 w 3203511"/>
              <a:gd name="connsiteY3" fmla="*/ 4724359 h 4724359"/>
              <a:gd name="connsiteX4" fmla="*/ 3111 w 3203511"/>
              <a:gd name="connsiteY4" fmla="*/ 4700297 h 4724359"/>
              <a:gd name="connsiteX0" fmla="*/ 9461 w 3203511"/>
              <a:gd name="connsiteY0" fmla="*/ 4700297 h 4724359"/>
              <a:gd name="connsiteX1" fmla="*/ 0 w 3203511"/>
              <a:gd name="connsiteY1" fmla="*/ 0 h 4724359"/>
              <a:gd name="connsiteX2" fmla="*/ 3203511 w 3203511"/>
              <a:gd name="connsiteY2" fmla="*/ 1848812 h 4724359"/>
              <a:gd name="connsiteX3" fmla="*/ 1531122 w 3203511"/>
              <a:gd name="connsiteY3" fmla="*/ 4724359 h 4724359"/>
              <a:gd name="connsiteX4" fmla="*/ 9461 w 3203511"/>
              <a:gd name="connsiteY4" fmla="*/ 4700297 h 4724359"/>
              <a:gd name="connsiteX0" fmla="*/ 9461 w 3203511"/>
              <a:gd name="connsiteY0" fmla="*/ 4700297 h 4700297"/>
              <a:gd name="connsiteX1" fmla="*/ 0 w 3203511"/>
              <a:gd name="connsiteY1" fmla="*/ 0 h 4700297"/>
              <a:gd name="connsiteX2" fmla="*/ 3203511 w 3203511"/>
              <a:gd name="connsiteY2" fmla="*/ 1848812 h 4700297"/>
              <a:gd name="connsiteX3" fmla="*/ 1553982 w 3203511"/>
              <a:gd name="connsiteY3" fmla="*/ 4686259 h 4700297"/>
              <a:gd name="connsiteX4" fmla="*/ 9461 w 3203511"/>
              <a:gd name="connsiteY4" fmla="*/ 4700297 h 4700297"/>
              <a:gd name="connsiteX0" fmla="*/ 4381 w 3203511"/>
              <a:gd name="connsiteY0" fmla="*/ 4687597 h 4687597"/>
              <a:gd name="connsiteX1" fmla="*/ 0 w 3203511"/>
              <a:gd name="connsiteY1" fmla="*/ 0 h 4687597"/>
              <a:gd name="connsiteX2" fmla="*/ 3203511 w 3203511"/>
              <a:gd name="connsiteY2" fmla="*/ 1848812 h 4687597"/>
              <a:gd name="connsiteX3" fmla="*/ 1553982 w 3203511"/>
              <a:gd name="connsiteY3" fmla="*/ 4686259 h 4687597"/>
              <a:gd name="connsiteX4" fmla="*/ 4381 w 3203511"/>
              <a:gd name="connsiteY4" fmla="*/ 4687597 h 4687597"/>
              <a:gd name="connsiteX0" fmla="*/ 4381 w 12203820"/>
              <a:gd name="connsiteY0" fmla="*/ 4693711 h 4693711"/>
              <a:gd name="connsiteX1" fmla="*/ 0 w 12203820"/>
              <a:gd name="connsiteY1" fmla="*/ 6114 h 4693711"/>
              <a:gd name="connsiteX2" fmla="*/ 12203820 w 12203820"/>
              <a:gd name="connsiteY2" fmla="*/ 0 h 4693711"/>
              <a:gd name="connsiteX3" fmla="*/ 1553982 w 12203820"/>
              <a:gd name="connsiteY3" fmla="*/ 4692373 h 4693711"/>
              <a:gd name="connsiteX4" fmla="*/ 4381 w 12203820"/>
              <a:gd name="connsiteY4" fmla="*/ 4693711 h 4693711"/>
              <a:gd name="connsiteX0" fmla="*/ 4381 w 12213274"/>
              <a:gd name="connsiteY0" fmla="*/ 4693711 h 6860807"/>
              <a:gd name="connsiteX1" fmla="*/ 0 w 12213274"/>
              <a:gd name="connsiteY1" fmla="*/ 6114 h 6860807"/>
              <a:gd name="connsiteX2" fmla="*/ 12203820 w 12213274"/>
              <a:gd name="connsiteY2" fmla="*/ 0 h 6860807"/>
              <a:gd name="connsiteX3" fmla="*/ 12213274 w 12213274"/>
              <a:gd name="connsiteY3" fmla="*/ 6860807 h 6860807"/>
              <a:gd name="connsiteX4" fmla="*/ 4381 w 12213274"/>
              <a:gd name="connsiteY4" fmla="*/ 4693711 h 6860807"/>
              <a:gd name="connsiteX0" fmla="*/ 4381 w 12213274"/>
              <a:gd name="connsiteY0" fmla="*/ 4693711 h 7224963"/>
              <a:gd name="connsiteX1" fmla="*/ 0 w 12213274"/>
              <a:gd name="connsiteY1" fmla="*/ 6114 h 7224963"/>
              <a:gd name="connsiteX2" fmla="*/ 12203820 w 12213274"/>
              <a:gd name="connsiteY2" fmla="*/ 0 h 7224963"/>
              <a:gd name="connsiteX3" fmla="*/ 12213274 w 12213274"/>
              <a:gd name="connsiteY3" fmla="*/ 6860807 h 7224963"/>
              <a:gd name="connsiteX4" fmla="*/ 9444445 w 12213274"/>
              <a:gd name="connsiteY4" fmla="*/ 7203748 h 7224963"/>
              <a:gd name="connsiteX5" fmla="*/ 4381 w 12213274"/>
              <a:gd name="connsiteY5" fmla="*/ 4693711 h 7224963"/>
              <a:gd name="connsiteX0" fmla="*/ 4381 w 12213274"/>
              <a:gd name="connsiteY0" fmla="*/ 4693711 h 7207198"/>
              <a:gd name="connsiteX1" fmla="*/ 0 w 12213274"/>
              <a:gd name="connsiteY1" fmla="*/ 6114 h 7207198"/>
              <a:gd name="connsiteX2" fmla="*/ 12203820 w 12213274"/>
              <a:gd name="connsiteY2" fmla="*/ 0 h 7207198"/>
              <a:gd name="connsiteX3" fmla="*/ 12213274 w 12213274"/>
              <a:gd name="connsiteY3" fmla="*/ 6860807 h 7207198"/>
              <a:gd name="connsiteX4" fmla="*/ 9444445 w 12213274"/>
              <a:gd name="connsiteY4" fmla="*/ 7203748 h 7207198"/>
              <a:gd name="connsiteX5" fmla="*/ 4381 w 12213274"/>
              <a:gd name="connsiteY5" fmla="*/ 4693711 h 7207198"/>
              <a:gd name="connsiteX0" fmla="*/ 4381 w 12213274"/>
              <a:gd name="connsiteY0" fmla="*/ 4693711 h 6885393"/>
              <a:gd name="connsiteX1" fmla="*/ 0 w 12213274"/>
              <a:gd name="connsiteY1" fmla="*/ 6114 h 6885393"/>
              <a:gd name="connsiteX2" fmla="*/ 12203820 w 12213274"/>
              <a:gd name="connsiteY2" fmla="*/ 0 h 6885393"/>
              <a:gd name="connsiteX3" fmla="*/ 12213274 w 12213274"/>
              <a:gd name="connsiteY3" fmla="*/ 6860807 h 6885393"/>
              <a:gd name="connsiteX4" fmla="*/ 9679576 w 12213274"/>
              <a:gd name="connsiteY4" fmla="*/ 6877176 h 6885393"/>
              <a:gd name="connsiteX5" fmla="*/ 4381 w 12213274"/>
              <a:gd name="connsiteY5" fmla="*/ 4693711 h 6885393"/>
              <a:gd name="connsiteX0" fmla="*/ 4381 w 12213274"/>
              <a:gd name="connsiteY0" fmla="*/ 4693711 h 6901759"/>
              <a:gd name="connsiteX1" fmla="*/ 0 w 12213274"/>
              <a:gd name="connsiteY1" fmla="*/ 6114 h 6901759"/>
              <a:gd name="connsiteX2" fmla="*/ 12203820 w 12213274"/>
              <a:gd name="connsiteY2" fmla="*/ 0 h 6901759"/>
              <a:gd name="connsiteX3" fmla="*/ 12213274 w 12213274"/>
              <a:gd name="connsiteY3" fmla="*/ 6860807 h 6901759"/>
              <a:gd name="connsiteX4" fmla="*/ 9679576 w 12213274"/>
              <a:gd name="connsiteY4" fmla="*/ 6877176 h 6901759"/>
              <a:gd name="connsiteX5" fmla="*/ 4381 w 12213274"/>
              <a:gd name="connsiteY5" fmla="*/ 4693711 h 6901759"/>
              <a:gd name="connsiteX0" fmla="*/ 4381 w 12213274"/>
              <a:gd name="connsiteY0" fmla="*/ 2642843 h 6901759"/>
              <a:gd name="connsiteX1" fmla="*/ 0 w 12213274"/>
              <a:gd name="connsiteY1" fmla="*/ 6114 h 6901759"/>
              <a:gd name="connsiteX2" fmla="*/ 12203820 w 12213274"/>
              <a:gd name="connsiteY2" fmla="*/ 0 h 6901759"/>
              <a:gd name="connsiteX3" fmla="*/ 12213274 w 12213274"/>
              <a:gd name="connsiteY3" fmla="*/ 6860807 h 6901759"/>
              <a:gd name="connsiteX4" fmla="*/ 9679576 w 12213274"/>
              <a:gd name="connsiteY4" fmla="*/ 6877176 h 6901759"/>
              <a:gd name="connsiteX5" fmla="*/ 4381 w 12213274"/>
              <a:gd name="connsiteY5" fmla="*/ 2642843 h 6901759"/>
              <a:gd name="connsiteX0" fmla="*/ 4381 w 12213274"/>
              <a:gd name="connsiteY0" fmla="*/ 2642843 h 6901759"/>
              <a:gd name="connsiteX1" fmla="*/ 0 w 12213274"/>
              <a:gd name="connsiteY1" fmla="*/ 6114 h 6901759"/>
              <a:gd name="connsiteX2" fmla="*/ 12203820 w 12213274"/>
              <a:gd name="connsiteY2" fmla="*/ 0 h 6901759"/>
              <a:gd name="connsiteX3" fmla="*/ 12213274 w 12213274"/>
              <a:gd name="connsiteY3" fmla="*/ 6860807 h 6901759"/>
              <a:gd name="connsiteX4" fmla="*/ 9679576 w 12213274"/>
              <a:gd name="connsiteY4" fmla="*/ 6877176 h 6901759"/>
              <a:gd name="connsiteX5" fmla="*/ 10058399 w 12213274"/>
              <a:gd name="connsiteY5" fmla="*/ 5348824 h 6901759"/>
              <a:gd name="connsiteX6" fmla="*/ 4381 w 12213274"/>
              <a:gd name="connsiteY6" fmla="*/ 2642843 h 6901759"/>
              <a:gd name="connsiteX0" fmla="*/ 4381 w 12213274"/>
              <a:gd name="connsiteY0" fmla="*/ 2642843 h 6901759"/>
              <a:gd name="connsiteX1" fmla="*/ 0 w 12213274"/>
              <a:gd name="connsiteY1" fmla="*/ 6114 h 6901759"/>
              <a:gd name="connsiteX2" fmla="*/ 12203820 w 12213274"/>
              <a:gd name="connsiteY2" fmla="*/ 0 h 6901759"/>
              <a:gd name="connsiteX3" fmla="*/ 12213274 w 12213274"/>
              <a:gd name="connsiteY3" fmla="*/ 6860807 h 6901759"/>
              <a:gd name="connsiteX4" fmla="*/ 9679576 w 12213274"/>
              <a:gd name="connsiteY4" fmla="*/ 6877176 h 6901759"/>
              <a:gd name="connsiteX5" fmla="*/ 10058399 w 12213274"/>
              <a:gd name="connsiteY5" fmla="*/ 5348824 h 6901759"/>
              <a:gd name="connsiteX6" fmla="*/ 4381 w 12213274"/>
              <a:gd name="connsiteY6" fmla="*/ 2642843 h 6901759"/>
              <a:gd name="connsiteX0" fmla="*/ 4381 w 12213274"/>
              <a:gd name="connsiteY0" fmla="*/ 2642843 h 6901759"/>
              <a:gd name="connsiteX1" fmla="*/ 0 w 12213274"/>
              <a:gd name="connsiteY1" fmla="*/ 6114 h 6901759"/>
              <a:gd name="connsiteX2" fmla="*/ 12203820 w 12213274"/>
              <a:gd name="connsiteY2" fmla="*/ 0 h 6901759"/>
              <a:gd name="connsiteX3" fmla="*/ 12213274 w 12213274"/>
              <a:gd name="connsiteY3" fmla="*/ 6860807 h 6901759"/>
              <a:gd name="connsiteX4" fmla="*/ 9679576 w 12213274"/>
              <a:gd name="connsiteY4" fmla="*/ 6877176 h 6901759"/>
              <a:gd name="connsiteX5" fmla="*/ 10058399 w 12213274"/>
              <a:gd name="connsiteY5" fmla="*/ 5348824 h 6901759"/>
              <a:gd name="connsiteX6" fmla="*/ 4381 w 12213274"/>
              <a:gd name="connsiteY6" fmla="*/ 2642843 h 6901759"/>
              <a:gd name="connsiteX0" fmla="*/ 4381 w 12213274"/>
              <a:gd name="connsiteY0" fmla="*/ 2642843 h 6901759"/>
              <a:gd name="connsiteX1" fmla="*/ 0 w 12213274"/>
              <a:gd name="connsiteY1" fmla="*/ 6114 h 6901759"/>
              <a:gd name="connsiteX2" fmla="*/ 12203820 w 12213274"/>
              <a:gd name="connsiteY2" fmla="*/ 0 h 6901759"/>
              <a:gd name="connsiteX3" fmla="*/ 12213274 w 12213274"/>
              <a:gd name="connsiteY3" fmla="*/ 6860807 h 6901759"/>
              <a:gd name="connsiteX4" fmla="*/ 9679576 w 12213274"/>
              <a:gd name="connsiteY4" fmla="*/ 6877176 h 6901759"/>
              <a:gd name="connsiteX5" fmla="*/ 10071462 w 12213274"/>
              <a:gd name="connsiteY5" fmla="*/ 5388012 h 6901759"/>
              <a:gd name="connsiteX6" fmla="*/ 4381 w 12213274"/>
              <a:gd name="connsiteY6" fmla="*/ 2642843 h 6901759"/>
              <a:gd name="connsiteX0" fmla="*/ 4381 w 12213274"/>
              <a:gd name="connsiteY0" fmla="*/ 2668969 h 6901759"/>
              <a:gd name="connsiteX1" fmla="*/ 0 w 12213274"/>
              <a:gd name="connsiteY1" fmla="*/ 6114 h 6901759"/>
              <a:gd name="connsiteX2" fmla="*/ 12203820 w 12213274"/>
              <a:gd name="connsiteY2" fmla="*/ 0 h 6901759"/>
              <a:gd name="connsiteX3" fmla="*/ 12213274 w 12213274"/>
              <a:gd name="connsiteY3" fmla="*/ 6860807 h 6901759"/>
              <a:gd name="connsiteX4" fmla="*/ 9679576 w 12213274"/>
              <a:gd name="connsiteY4" fmla="*/ 6877176 h 6901759"/>
              <a:gd name="connsiteX5" fmla="*/ 10071462 w 12213274"/>
              <a:gd name="connsiteY5" fmla="*/ 5388012 h 6901759"/>
              <a:gd name="connsiteX6" fmla="*/ 4381 w 12213274"/>
              <a:gd name="connsiteY6" fmla="*/ 2668969 h 6901759"/>
              <a:gd name="connsiteX0" fmla="*/ 4381 w 12213274"/>
              <a:gd name="connsiteY0" fmla="*/ 2668969 h 6901759"/>
              <a:gd name="connsiteX1" fmla="*/ 0 w 12213274"/>
              <a:gd name="connsiteY1" fmla="*/ 6114 h 6901759"/>
              <a:gd name="connsiteX2" fmla="*/ 12203820 w 12213274"/>
              <a:gd name="connsiteY2" fmla="*/ 0 h 6901759"/>
              <a:gd name="connsiteX3" fmla="*/ 12213274 w 12213274"/>
              <a:gd name="connsiteY3" fmla="*/ 6860807 h 6901759"/>
              <a:gd name="connsiteX4" fmla="*/ 9679576 w 12213274"/>
              <a:gd name="connsiteY4" fmla="*/ 6877176 h 6901759"/>
              <a:gd name="connsiteX5" fmla="*/ 10084162 w 12213274"/>
              <a:gd name="connsiteY5" fmla="*/ 5375312 h 6901759"/>
              <a:gd name="connsiteX6" fmla="*/ 4381 w 12213274"/>
              <a:gd name="connsiteY6" fmla="*/ 2668969 h 6901759"/>
              <a:gd name="connsiteX0" fmla="*/ 4381 w 12213274"/>
              <a:gd name="connsiteY0" fmla="*/ 2668969 h 6884913"/>
              <a:gd name="connsiteX1" fmla="*/ 0 w 12213274"/>
              <a:gd name="connsiteY1" fmla="*/ 6114 h 6884913"/>
              <a:gd name="connsiteX2" fmla="*/ 12203820 w 12213274"/>
              <a:gd name="connsiteY2" fmla="*/ 0 h 6884913"/>
              <a:gd name="connsiteX3" fmla="*/ 12213274 w 12213274"/>
              <a:gd name="connsiteY3" fmla="*/ 6860807 h 6884913"/>
              <a:gd name="connsiteX4" fmla="*/ 9679576 w 12213274"/>
              <a:gd name="connsiteY4" fmla="*/ 6877176 h 6884913"/>
              <a:gd name="connsiteX5" fmla="*/ 10084162 w 12213274"/>
              <a:gd name="connsiteY5" fmla="*/ 5375312 h 6884913"/>
              <a:gd name="connsiteX6" fmla="*/ 4381 w 12213274"/>
              <a:gd name="connsiteY6" fmla="*/ 2668969 h 6884913"/>
              <a:gd name="connsiteX0" fmla="*/ 4381 w 12204467"/>
              <a:gd name="connsiteY0" fmla="*/ 2668969 h 6881968"/>
              <a:gd name="connsiteX1" fmla="*/ 0 w 12204467"/>
              <a:gd name="connsiteY1" fmla="*/ 6114 h 6881968"/>
              <a:gd name="connsiteX2" fmla="*/ 12203820 w 12204467"/>
              <a:gd name="connsiteY2" fmla="*/ 0 h 6881968"/>
              <a:gd name="connsiteX3" fmla="*/ 12200574 w 12204467"/>
              <a:gd name="connsiteY3" fmla="*/ 6848107 h 6881968"/>
              <a:gd name="connsiteX4" fmla="*/ 9679576 w 12204467"/>
              <a:gd name="connsiteY4" fmla="*/ 6877176 h 6881968"/>
              <a:gd name="connsiteX5" fmla="*/ 10084162 w 12204467"/>
              <a:gd name="connsiteY5" fmla="*/ 5375312 h 6881968"/>
              <a:gd name="connsiteX6" fmla="*/ 4381 w 12204467"/>
              <a:gd name="connsiteY6" fmla="*/ 2668969 h 6881968"/>
              <a:gd name="connsiteX0" fmla="*/ 4381 w 12204467"/>
              <a:gd name="connsiteY0" fmla="*/ 2668969 h 6868301"/>
              <a:gd name="connsiteX1" fmla="*/ 0 w 12204467"/>
              <a:gd name="connsiteY1" fmla="*/ 6114 h 6868301"/>
              <a:gd name="connsiteX2" fmla="*/ 12203820 w 12204467"/>
              <a:gd name="connsiteY2" fmla="*/ 0 h 6868301"/>
              <a:gd name="connsiteX3" fmla="*/ 12200574 w 12204467"/>
              <a:gd name="connsiteY3" fmla="*/ 6848107 h 6868301"/>
              <a:gd name="connsiteX4" fmla="*/ 9679576 w 12204467"/>
              <a:gd name="connsiteY4" fmla="*/ 6858126 h 6868301"/>
              <a:gd name="connsiteX5" fmla="*/ 10084162 w 12204467"/>
              <a:gd name="connsiteY5" fmla="*/ 5375312 h 6868301"/>
              <a:gd name="connsiteX6" fmla="*/ 4381 w 12204467"/>
              <a:gd name="connsiteY6" fmla="*/ 2668969 h 6868301"/>
              <a:gd name="connsiteX0" fmla="*/ 4381 w 12204467"/>
              <a:gd name="connsiteY0" fmla="*/ 2668969 h 6868301"/>
              <a:gd name="connsiteX1" fmla="*/ 0 w 12204467"/>
              <a:gd name="connsiteY1" fmla="*/ 6114 h 6868301"/>
              <a:gd name="connsiteX2" fmla="*/ 12203820 w 12204467"/>
              <a:gd name="connsiteY2" fmla="*/ 0 h 6868301"/>
              <a:gd name="connsiteX3" fmla="*/ 12200574 w 12204467"/>
              <a:gd name="connsiteY3" fmla="*/ 6848107 h 6868301"/>
              <a:gd name="connsiteX4" fmla="*/ 9679576 w 12204467"/>
              <a:gd name="connsiteY4" fmla="*/ 6858126 h 6868301"/>
              <a:gd name="connsiteX5" fmla="*/ 10084162 w 12204467"/>
              <a:gd name="connsiteY5" fmla="*/ 5375312 h 6868301"/>
              <a:gd name="connsiteX6" fmla="*/ 4381 w 12204467"/>
              <a:gd name="connsiteY6" fmla="*/ 2668969 h 686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467" h="6868301">
                <a:moveTo>
                  <a:pt x="4381" y="2668969"/>
                </a:moveTo>
                <a:cubicBezTo>
                  <a:pt x="370" y="1080800"/>
                  <a:pt x="4011" y="1594283"/>
                  <a:pt x="0" y="6114"/>
                </a:cubicBezTo>
                <a:lnTo>
                  <a:pt x="12203820" y="0"/>
                </a:lnTo>
                <a:cubicBezTo>
                  <a:pt x="12206971" y="2286936"/>
                  <a:pt x="12197423" y="4561171"/>
                  <a:pt x="12200574" y="6848107"/>
                </a:cubicBezTo>
                <a:cubicBezTo>
                  <a:pt x="12200739" y="6875336"/>
                  <a:pt x="9679048" y="6871175"/>
                  <a:pt x="9679576" y="6858126"/>
                </a:cubicBezTo>
                <a:cubicBezTo>
                  <a:pt x="10086883" y="5381479"/>
                  <a:pt x="10092870" y="5370957"/>
                  <a:pt x="10084162" y="5375312"/>
                </a:cubicBezTo>
                <a:lnTo>
                  <a:pt x="4381" y="266896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 name="Slide Number Placeholder 5">
            <a:extLst>
              <a:ext uri="{FF2B5EF4-FFF2-40B4-BE49-F238E27FC236}">
                <a16:creationId xmlns:a16="http://schemas.microsoft.com/office/drawing/2014/main" id="{1374452C-DBBF-4359-803E-2F40B78AD97B}"/>
              </a:ext>
            </a:extLst>
          </p:cNvPr>
          <p:cNvSpPr>
            <a:spLocks noGrp="1"/>
          </p:cNvSpPr>
          <p:nvPr>
            <p:ph type="sldNum" sz="quarter" idx="4"/>
          </p:nvPr>
        </p:nvSpPr>
        <p:spPr>
          <a:xfrm>
            <a:off x="10210800" y="6279423"/>
            <a:ext cx="1371600" cy="365125"/>
          </a:xfrm>
          <a:prstGeom prst="rect">
            <a:avLst/>
          </a:prstGeom>
          <a:noFill/>
        </p:spPr>
        <p:txBody>
          <a:bodyPr vert="horz" lIns="91440" tIns="45720" rIns="91440" bIns="45720" rtlCol="0" anchor="ctr"/>
          <a:lstStyle>
            <a:lvl1pPr algn="r" eaLnBrk="1" fontAlgn="auto" hangingPunct="1">
              <a:spcBef>
                <a:spcPts val="0"/>
              </a:spcBef>
              <a:spcAft>
                <a:spcPts val="0"/>
              </a:spcAft>
              <a:defRPr lang="en-US" sz="1600" smtClean="0">
                <a:solidFill>
                  <a:srgbClr val="B1B3B3"/>
                </a:solidFill>
              </a:defRPr>
            </a:lvl1pPr>
          </a:lstStyle>
          <a:p>
            <a:pPr>
              <a:defRPr/>
            </a:pPr>
            <a:fld id="{DADBB38E-37F0-4099-9E14-30415241E9AC}" type="slidenum">
              <a:rPr lang="en-US" smtClean="0"/>
              <a:pPr>
                <a:defRPr/>
              </a:pPr>
              <a:t>‹#›</a:t>
            </a:fld>
            <a:endParaRPr lang="en-US" dirty="0"/>
          </a:p>
        </p:txBody>
      </p:sp>
    </p:spTree>
    <p:extLst>
      <p:ext uri="{BB962C8B-B14F-4D97-AF65-F5344CB8AC3E}">
        <p14:creationId xmlns:p14="http://schemas.microsoft.com/office/powerpoint/2010/main" val="1070900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UT19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D480-F122-4955-9B52-236025FBE0D0}"/>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5530FBA-AA3D-43AC-89B6-682CCF13B599}"/>
              </a:ext>
            </a:extLst>
          </p:cNvPr>
          <p:cNvSpPr>
            <a:spLocks noGrp="1"/>
          </p:cNvSpPr>
          <p:nvPr>
            <p:ph sz="half" idx="1"/>
          </p:nvPr>
        </p:nvSpPr>
        <p:spPr>
          <a:xfrm>
            <a:off x="609600" y="1825625"/>
            <a:ext cx="5410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A2B9E6-A1AE-4A2C-AE29-BAD7B3139C8C}"/>
              </a:ext>
            </a:extLst>
          </p:cNvPr>
          <p:cNvSpPr>
            <a:spLocks noGrp="1"/>
          </p:cNvSpPr>
          <p:nvPr>
            <p:ph sz="half" idx="2"/>
          </p:nvPr>
        </p:nvSpPr>
        <p:spPr>
          <a:xfrm>
            <a:off x="6172200" y="1825625"/>
            <a:ext cx="5410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EDCA2C7C-6300-43A0-911F-AB2B01E44488}"/>
              </a:ext>
            </a:extLst>
          </p:cNvPr>
          <p:cNvSpPr>
            <a:spLocks noGrp="1"/>
          </p:cNvSpPr>
          <p:nvPr>
            <p:ph type="sldNum" sz="quarter" idx="4"/>
          </p:nvPr>
        </p:nvSpPr>
        <p:spPr>
          <a:xfrm>
            <a:off x="10210800" y="6279423"/>
            <a:ext cx="1371600" cy="365125"/>
          </a:xfrm>
          <a:prstGeom prst="rect">
            <a:avLst/>
          </a:prstGeom>
          <a:noFill/>
        </p:spPr>
        <p:txBody>
          <a:bodyPr vert="horz" lIns="91440" tIns="45720" rIns="91440" bIns="45720" rtlCol="0" anchor="ctr"/>
          <a:lstStyle>
            <a:lvl1pPr algn="r" eaLnBrk="1" fontAlgn="auto" hangingPunct="1">
              <a:spcBef>
                <a:spcPts val="0"/>
              </a:spcBef>
              <a:spcAft>
                <a:spcPts val="0"/>
              </a:spcAft>
              <a:defRPr lang="en-US" sz="1600" smtClean="0">
                <a:solidFill>
                  <a:srgbClr val="B1B3B3"/>
                </a:solidFill>
              </a:defRPr>
            </a:lvl1pPr>
          </a:lstStyle>
          <a:p>
            <a:pPr>
              <a:defRPr/>
            </a:pPr>
            <a:fld id="{DADBB38E-37F0-4099-9E14-30415241E9AC}" type="slidenum">
              <a:rPr lang="en-US" smtClean="0"/>
              <a:pPr>
                <a:defRPr/>
              </a:pPr>
              <a:t>‹#›</a:t>
            </a:fld>
            <a:endParaRPr lang="en-US" dirty="0"/>
          </a:p>
        </p:txBody>
      </p:sp>
    </p:spTree>
    <p:extLst>
      <p:ext uri="{BB962C8B-B14F-4D97-AF65-F5344CB8AC3E}">
        <p14:creationId xmlns:p14="http://schemas.microsoft.com/office/powerpoint/2010/main" val="2919319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941C7-5902-4D75-A40E-9BA38149C8FE}"/>
              </a:ext>
            </a:extLst>
          </p:cNvPr>
          <p:cNvSpPr>
            <a:spLocks noGrp="1"/>
          </p:cNvSpPr>
          <p:nvPr>
            <p:ph type="title"/>
          </p:nvPr>
        </p:nvSpPr>
        <p:spPr>
          <a:xfrm>
            <a:off x="609600" y="2103437"/>
            <a:ext cx="10972800" cy="1325563"/>
          </a:xfrm>
        </p:spPr>
        <p:txBody>
          <a:bodyPr/>
          <a:lstStyle/>
          <a:p>
            <a:r>
              <a:rPr lang="en-US"/>
              <a:t>Click to edit Master title style</a:t>
            </a:r>
          </a:p>
        </p:txBody>
      </p:sp>
      <p:pic>
        <p:nvPicPr>
          <p:cNvPr id="6" name="Picture 6">
            <a:hlinkClick r:id="rId2" action="ppaction://hlinkfile"/>
            <a:extLst>
              <a:ext uri="{FF2B5EF4-FFF2-40B4-BE49-F238E27FC236}">
                <a16:creationId xmlns:a16="http://schemas.microsoft.com/office/drawing/2014/main" id="{2932082E-EC7B-4E82-907C-A6B30335036E}"/>
              </a:ext>
            </a:extLst>
          </p:cNvPr>
          <p:cNvPicPr>
            <a:picLocks noChangeAspect="1" noChangeArrowheads="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432000" y="360000"/>
            <a:ext cx="3238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19E6582D-1D00-43AE-9DF6-EBDF057D0923}"/>
              </a:ext>
            </a:extLst>
          </p:cNvPr>
          <p:cNvSpPr>
            <a:spLocks noGrp="1"/>
          </p:cNvSpPr>
          <p:nvPr>
            <p:ph type="sldNum" sz="quarter" idx="4"/>
          </p:nvPr>
        </p:nvSpPr>
        <p:spPr>
          <a:xfrm>
            <a:off x="10210800" y="6279423"/>
            <a:ext cx="1371600" cy="365125"/>
          </a:xfrm>
          <a:prstGeom prst="rect">
            <a:avLst/>
          </a:prstGeom>
          <a:noFill/>
        </p:spPr>
        <p:txBody>
          <a:bodyPr vert="horz" lIns="91440" tIns="45720" rIns="91440" bIns="45720" rtlCol="0" anchor="ctr"/>
          <a:lstStyle>
            <a:lvl1pPr algn="r" eaLnBrk="1" fontAlgn="auto" hangingPunct="1">
              <a:spcBef>
                <a:spcPts val="0"/>
              </a:spcBef>
              <a:spcAft>
                <a:spcPts val="0"/>
              </a:spcAft>
              <a:defRPr lang="en-US" sz="1600" smtClean="0">
                <a:solidFill>
                  <a:srgbClr val="B1B3B3"/>
                </a:solidFill>
              </a:defRPr>
            </a:lvl1pPr>
          </a:lstStyle>
          <a:p>
            <a:pPr>
              <a:defRPr/>
            </a:pPr>
            <a:fld id="{DADBB38E-37F0-4099-9E14-30415241E9AC}" type="slidenum">
              <a:rPr lang="en-US" smtClean="0"/>
              <a:pPr>
                <a:defRPr/>
              </a:pPr>
              <a:t>‹#›</a:t>
            </a:fld>
            <a:endParaRPr lang="en-US" dirty="0"/>
          </a:p>
        </p:txBody>
      </p:sp>
    </p:spTree>
    <p:extLst>
      <p:ext uri="{BB962C8B-B14F-4D97-AF65-F5344CB8AC3E}">
        <p14:creationId xmlns:p14="http://schemas.microsoft.com/office/powerpoint/2010/main" val="2016488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UT19_Cooper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B98602C-5CF7-45C3-AE90-59D07E66BF8F}"/>
              </a:ext>
            </a:extLst>
          </p:cNvPr>
          <p:cNvSpPr>
            <a:spLocks noGrp="1"/>
          </p:cNvSpPr>
          <p:nvPr>
            <p:ph type="body" sz="quarter" idx="10"/>
          </p:nvPr>
        </p:nvSpPr>
        <p:spPr>
          <a:xfrm>
            <a:off x="304154" y="685800"/>
            <a:ext cx="3734446" cy="5486400"/>
          </a:xfrm>
        </p:spPr>
        <p:txBody>
          <a:bodyPr/>
          <a:lstStyle>
            <a:lvl1pPr marL="457200" indent="-457200">
              <a:buFont typeface="Arial" panose="020B0604020202020204" pitchFamily="34" charset="0"/>
              <a:buChar char="•"/>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657350" indent="-285750">
              <a:buFont typeface="Arial" panose="020B0604020202020204" pitchFamily="34" charset="0"/>
              <a:buChar char="•"/>
              <a:defRPr>
                <a:solidFill>
                  <a:schemeClr val="tx1"/>
                </a:solidFill>
              </a:defRPr>
            </a:lvl4pPr>
            <a:lvl5pPr marL="2114550" indent="-285750">
              <a:buFont typeface="Arial" panose="020B0604020202020204" pitchFamily="34" charset="0"/>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8977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UT19_White_Logo on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B7FF3CF-7261-4C31-BA96-1D26E5283625}"/>
              </a:ext>
            </a:extLst>
          </p:cNvPr>
          <p:cNvSpPr>
            <a:spLocks noGrp="1"/>
          </p:cNvSpPr>
          <p:nvPr>
            <p:ph type="pic" sz="quarter" idx="10"/>
          </p:nvPr>
        </p:nvSpPr>
        <p:spPr>
          <a:xfrm>
            <a:off x="0" y="0"/>
            <a:ext cx="12192000" cy="6858000"/>
          </a:xfrm>
        </p:spPr>
        <p:txBody>
          <a:bodyPr/>
          <a:lstStyle/>
          <a:p>
            <a:endParaRPr lang="en-US" dirty="0"/>
          </a:p>
        </p:txBody>
      </p:sp>
      <p:pic>
        <p:nvPicPr>
          <p:cNvPr id="7" name="Picture 6">
            <a:hlinkClick r:id="rId2" action="ppaction://hlinkfile"/>
            <a:extLst>
              <a:ext uri="{FF2B5EF4-FFF2-40B4-BE49-F238E27FC236}">
                <a16:creationId xmlns:a16="http://schemas.microsoft.com/office/drawing/2014/main" id="{C60B0648-14A5-499B-87DB-94B43D3F76E8}"/>
              </a:ext>
            </a:extLst>
          </p:cNvPr>
          <p:cNvPicPr>
            <a:picLocks noChangeAspect="1" noChangeArrowheads="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432000" y="360000"/>
            <a:ext cx="3238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B6A01F14-9E55-4FE2-9D20-7628D05FA07D}"/>
              </a:ext>
            </a:extLst>
          </p:cNvPr>
          <p:cNvSpPr>
            <a:spLocks noGrp="1"/>
          </p:cNvSpPr>
          <p:nvPr>
            <p:ph type="sldNum" sz="quarter" idx="4"/>
          </p:nvPr>
        </p:nvSpPr>
        <p:spPr>
          <a:xfrm>
            <a:off x="10210800" y="6279423"/>
            <a:ext cx="1371600" cy="365125"/>
          </a:xfrm>
          <a:prstGeom prst="rect">
            <a:avLst/>
          </a:prstGeom>
          <a:noFill/>
        </p:spPr>
        <p:txBody>
          <a:bodyPr vert="horz" lIns="91440" tIns="45720" rIns="91440" bIns="45720" rtlCol="0" anchor="ctr"/>
          <a:lstStyle>
            <a:lvl1pPr algn="r" eaLnBrk="1" fontAlgn="auto" hangingPunct="1">
              <a:spcBef>
                <a:spcPts val="0"/>
              </a:spcBef>
              <a:spcAft>
                <a:spcPts val="0"/>
              </a:spcAft>
              <a:defRPr lang="en-US" sz="1600" smtClean="0">
                <a:solidFill>
                  <a:srgbClr val="B1B3B3"/>
                </a:solidFill>
              </a:defRPr>
            </a:lvl1pPr>
          </a:lstStyle>
          <a:p>
            <a:pPr>
              <a:defRPr/>
            </a:pPr>
            <a:fld id="{DADBB38E-37F0-4099-9E14-30415241E9AC}" type="slidenum">
              <a:rPr lang="en-US" smtClean="0"/>
              <a:pPr>
                <a:defRPr/>
              </a:pPr>
              <a:t>‹#›</a:t>
            </a:fld>
            <a:endParaRPr lang="en-US" dirty="0"/>
          </a:p>
        </p:txBody>
      </p:sp>
    </p:spTree>
    <p:extLst>
      <p:ext uri="{BB962C8B-B14F-4D97-AF65-F5344CB8AC3E}">
        <p14:creationId xmlns:p14="http://schemas.microsoft.com/office/powerpoint/2010/main" val="417991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UT19_White_Logo on Media">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2A3322E5-CA0B-4FC7-BB6F-1C415A6CD34F}"/>
              </a:ext>
            </a:extLst>
          </p:cNvPr>
          <p:cNvSpPr>
            <a:spLocks noGrp="1"/>
          </p:cNvSpPr>
          <p:nvPr>
            <p:ph type="media" sz="quarter" idx="10"/>
          </p:nvPr>
        </p:nvSpPr>
        <p:spPr>
          <a:xfrm>
            <a:off x="0" y="0"/>
            <a:ext cx="12192000" cy="6858000"/>
          </a:xfrm>
        </p:spPr>
        <p:txBody>
          <a:bodyPr/>
          <a:lstStyle/>
          <a:p>
            <a:endParaRPr lang="en-US" dirty="0"/>
          </a:p>
        </p:txBody>
      </p:sp>
      <p:pic>
        <p:nvPicPr>
          <p:cNvPr id="7" name="Picture 6">
            <a:hlinkClick r:id="rId2" action="ppaction://hlinkfile"/>
            <a:extLst>
              <a:ext uri="{FF2B5EF4-FFF2-40B4-BE49-F238E27FC236}">
                <a16:creationId xmlns:a16="http://schemas.microsoft.com/office/drawing/2014/main" id="{C60B0648-14A5-499B-87DB-94B43D3F76E8}"/>
              </a:ext>
            </a:extLst>
          </p:cNvPr>
          <p:cNvPicPr>
            <a:picLocks noChangeAspect="1" noChangeArrowheads="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432000" y="360000"/>
            <a:ext cx="3238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B6A01F14-9E55-4FE2-9D20-7628D05FA07D}"/>
              </a:ext>
            </a:extLst>
          </p:cNvPr>
          <p:cNvSpPr>
            <a:spLocks noGrp="1"/>
          </p:cNvSpPr>
          <p:nvPr>
            <p:ph type="sldNum" sz="quarter" idx="4"/>
          </p:nvPr>
        </p:nvSpPr>
        <p:spPr>
          <a:xfrm>
            <a:off x="10210800" y="6279423"/>
            <a:ext cx="1371600" cy="365125"/>
          </a:xfrm>
          <a:prstGeom prst="rect">
            <a:avLst/>
          </a:prstGeom>
          <a:noFill/>
        </p:spPr>
        <p:txBody>
          <a:bodyPr vert="horz" lIns="91440" tIns="45720" rIns="91440" bIns="45720" rtlCol="0" anchor="ctr"/>
          <a:lstStyle>
            <a:lvl1pPr algn="r" eaLnBrk="1" fontAlgn="auto" hangingPunct="1">
              <a:spcBef>
                <a:spcPts val="0"/>
              </a:spcBef>
              <a:spcAft>
                <a:spcPts val="0"/>
              </a:spcAft>
              <a:defRPr lang="en-US" sz="1600" smtClean="0">
                <a:solidFill>
                  <a:srgbClr val="B1B3B3"/>
                </a:solidFill>
              </a:defRPr>
            </a:lvl1pPr>
          </a:lstStyle>
          <a:p>
            <a:pPr>
              <a:defRPr/>
            </a:pPr>
            <a:fld id="{DADBB38E-37F0-4099-9E14-30415241E9AC}" type="slidenum">
              <a:rPr lang="en-US" smtClean="0"/>
              <a:pPr>
                <a:defRPr/>
              </a:pPr>
              <a:t>‹#›</a:t>
            </a:fld>
            <a:endParaRPr lang="en-US" dirty="0"/>
          </a:p>
        </p:txBody>
      </p:sp>
    </p:spTree>
    <p:extLst>
      <p:ext uri="{BB962C8B-B14F-4D97-AF65-F5344CB8AC3E}">
        <p14:creationId xmlns:p14="http://schemas.microsoft.com/office/powerpoint/2010/main" val="670191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UT19_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B98602C-5CF7-45C3-AE90-59D07E66BF8F}"/>
              </a:ext>
            </a:extLst>
          </p:cNvPr>
          <p:cNvSpPr>
            <a:spLocks noGrp="1"/>
          </p:cNvSpPr>
          <p:nvPr>
            <p:ph type="body" sz="quarter" idx="10" hasCustomPrompt="1"/>
          </p:nvPr>
        </p:nvSpPr>
        <p:spPr>
          <a:xfrm>
            <a:off x="304154" y="1371600"/>
            <a:ext cx="3276000" cy="2743200"/>
          </a:xfrm>
        </p:spPr>
        <p:txBody>
          <a:bodyPr/>
          <a:lstStyle>
            <a:lvl1pPr marL="0" indent="0">
              <a:buFont typeface="Arial" panose="020B0604020202020204" pitchFamily="34" charset="0"/>
              <a:buNone/>
              <a:defRPr>
                <a:solidFill>
                  <a:schemeClr val="tx1"/>
                </a:solidFill>
              </a:defRPr>
            </a:lvl1pPr>
            <a:lvl2pPr marL="457200" indent="0">
              <a:buFont typeface="Arial" panose="020B0604020202020204" pitchFamily="34" charset="0"/>
              <a:buNone/>
              <a:defRPr>
                <a:solidFill>
                  <a:schemeClr val="tx1"/>
                </a:solidFill>
              </a:defRPr>
            </a:lvl2pPr>
            <a:lvl3pPr marL="914400" indent="0">
              <a:buFont typeface="Arial" panose="020B0604020202020204" pitchFamily="34" charset="0"/>
              <a:buNone/>
              <a:defRPr>
                <a:solidFill>
                  <a:schemeClr val="tx1"/>
                </a:solidFill>
              </a:defRPr>
            </a:lvl3pPr>
            <a:lvl4pPr marL="1371600" indent="0">
              <a:buFont typeface="Arial" panose="020B0604020202020204" pitchFamily="34" charset="0"/>
              <a:buNone/>
              <a:defRPr>
                <a:solidFill>
                  <a:schemeClr val="tx1"/>
                </a:solidFill>
              </a:defRPr>
            </a:lvl4pPr>
            <a:lvl5pPr marL="1828800" indent="0">
              <a:buFont typeface="Arial" panose="020B0604020202020204" pitchFamily="34" charset="0"/>
              <a:buNone/>
              <a:defRPr>
                <a:solidFill>
                  <a:schemeClr val="tx1"/>
                </a:solidFill>
              </a:defRPr>
            </a:lvl5pPr>
          </a:lstStyle>
          <a:p>
            <a:pPr lvl="0"/>
            <a:r>
              <a:rPr lang="en-US" dirty="0"/>
              <a:t>Edit Master text styles</a:t>
            </a:r>
          </a:p>
        </p:txBody>
      </p:sp>
      <p:pic>
        <p:nvPicPr>
          <p:cNvPr id="3" name="Picture 6">
            <a:hlinkClick r:id="rId3" action="ppaction://hlinkfile"/>
            <a:extLst>
              <a:ext uri="{FF2B5EF4-FFF2-40B4-BE49-F238E27FC236}">
                <a16:creationId xmlns:a16="http://schemas.microsoft.com/office/drawing/2014/main" id="{6EBA2D69-2A0B-47F5-B25A-2F7129918010}"/>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auto">
          <a:xfrm>
            <a:off x="432000" y="360000"/>
            <a:ext cx="3238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A3B155C1-9AF9-4F62-88B2-05094D420177}"/>
              </a:ext>
            </a:extLst>
          </p:cNvPr>
          <p:cNvSpPr>
            <a:spLocks noGrp="1"/>
          </p:cNvSpPr>
          <p:nvPr>
            <p:ph type="sldNum" sz="quarter" idx="4"/>
          </p:nvPr>
        </p:nvSpPr>
        <p:spPr>
          <a:xfrm>
            <a:off x="10210800" y="6279423"/>
            <a:ext cx="1371600" cy="365125"/>
          </a:xfrm>
          <a:prstGeom prst="rect">
            <a:avLst/>
          </a:prstGeom>
          <a:noFill/>
        </p:spPr>
        <p:txBody>
          <a:bodyPr vert="horz" lIns="91440" tIns="45720" rIns="91440" bIns="45720" rtlCol="0" anchor="ctr"/>
          <a:lstStyle>
            <a:lvl1pPr algn="r" eaLnBrk="1" fontAlgn="auto" hangingPunct="1">
              <a:spcBef>
                <a:spcPts val="0"/>
              </a:spcBef>
              <a:spcAft>
                <a:spcPts val="0"/>
              </a:spcAft>
              <a:defRPr lang="en-US" sz="1600" smtClean="0">
                <a:solidFill>
                  <a:srgbClr val="B1B3B3"/>
                </a:solidFill>
              </a:defRPr>
            </a:lvl1pPr>
          </a:lstStyle>
          <a:p>
            <a:pPr>
              <a:defRPr/>
            </a:pPr>
            <a:fld id="{DADBB38E-37F0-4099-9E14-30415241E9AC}" type="slidenum">
              <a:rPr lang="en-US" smtClean="0"/>
              <a:pPr>
                <a:defRPr/>
              </a:pPr>
              <a:t>‹#›</a:t>
            </a:fld>
            <a:endParaRPr lang="en-US" dirty="0"/>
          </a:p>
        </p:txBody>
      </p:sp>
    </p:spTree>
    <p:extLst>
      <p:ext uri="{BB962C8B-B14F-4D97-AF65-F5344CB8AC3E}">
        <p14:creationId xmlns:p14="http://schemas.microsoft.com/office/powerpoint/2010/main" val="78212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T19_Start_0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6">
            <a:hlinkClick r:id="rId3" action="ppaction://hlinkfile"/>
            <a:extLst>
              <a:ext uri="{FF2B5EF4-FFF2-40B4-BE49-F238E27FC236}">
                <a16:creationId xmlns:a16="http://schemas.microsoft.com/office/drawing/2014/main" id="{C6AE2DB9-6ADC-4360-9D1D-50094340B8F3}"/>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auto">
          <a:xfrm>
            <a:off x="432000" y="360000"/>
            <a:ext cx="3238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C8AE11-918C-4339-935F-EAD4D46F19B4}"/>
              </a:ext>
            </a:extLst>
          </p:cNvPr>
          <p:cNvSpPr>
            <a:spLocks noGrp="1"/>
          </p:cNvSpPr>
          <p:nvPr>
            <p:ph type="ctrTitle"/>
          </p:nvPr>
        </p:nvSpPr>
        <p:spPr>
          <a:xfrm>
            <a:off x="6096000" y="763200"/>
            <a:ext cx="5486400" cy="2387600"/>
          </a:xfr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CC841A59-81A3-402A-97AC-2DE732209968}"/>
              </a:ext>
            </a:extLst>
          </p:cNvPr>
          <p:cNvSpPr>
            <a:spLocks noGrp="1"/>
          </p:cNvSpPr>
          <p:nvPr>
            <p:ph type="subTitle" idx="1"/>
          </p:nvPr>
        </p:nvSpPr>
        <p:spPr>
          <a:xfrm>
            <a:off x="6095999" y="3243600"/>
            <a:ext cx="54864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Date Placeholder 3">
            <a:extLst>
              <a:ext uri="{FF2B5EF4-FFF2-40B4-BE49-F238E27FC236}">
                <a16:creationId xmlns:a16="http://schemas.microsoft.com/office/drawing/2014/main" id="{B4BA0464-189F-412C-B110-2A926862F978}"/>
              </a:ext>
            </a:extLst>
          </p:cNvPr>
          <p:cNvSpPr>
            <a:spLocks noGrp="1"/>
          </p:cNvSpPr>
          <p:nvPr>
            <p:ph type="dt" sz="half" idx="10"/>
          </p:nvPr>
        </p:nvSpPr>
        <p:spPr>
          <a:xfrm>
            <a:off x="6108914" y="6279424"/>
            <a:ext cx="2743200" cy="365125"/>
          </a:xfrm>
        </p:spPr>
        <p:txBody>
          <a:bodyPr/>
          <a:lstStyle>
            <a:lvl1pPr>
              <a:defRPr sz="1600">
                <a:solidFill>
                  <a:schemeClr val="accent1"/>
                </a:solidFill>
              </a:defRPr>
            </a:lvl1pPr>
          </a:lstStyle>
          <a:p>
            <a:pPr>
              <a:defRPr/>
            </a:pPr>
            <a:endParaRPr lang="en-US" dirty="0"/>
          </a:p>
        </p:txBody>
      </p:sp>
      <p:sp>
        <p:nvSpPr>
          <p:cNvPr id="13" name="Text Placeholder 12">
            <a:extLst>
              <a:ext uri="{FF2B5EF4-FFF2-40B4-BE49-F238E27FC236}">
                <a16:creationId xmlns:a16="http://schemas.microsoft.com/office/drawing/2014/main" id="{43F3314B-9362-4A27-934E-2CF2F3EEE076}"/>
              </a:ext>
            </a:extLst>
          </p:cNvPr>
          <p:cNvSpPr>
            <a:spLocks noGrp="1"/>
          </p:cNvSpPr>
          <p:nvPr>
            <p:ph type="body" sz="quarter" idx="11" hasCustomPrompt="1"/>
          </p:nvPr>
        </p:nvSpPr>
        <p:spPr>
          <a:xfrm>
            <a:off x="7727950" y="5029199"/>
            <a:ext cx="3854450" cy="365125"/>
          </a:xfrm>
        </p:spPr>
        <p:txBody>
          <a:bodyPr/>
          <a:lstStyle>
            <a:lvl1pPr marL="0" indent="0">
              <a:buFontTx/>
              <a:buNone/>
              <a:defRPr sz="2400" b="0">
                <a:latin typeface="+mj-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et-EE" dirty="0"/>
              <a:t>Sinu nimi</a:t>
            </a:r>
            <a:endParaRPr lang="en-US" dirty="0"/>
          </a:p>
        </p:txBody>
      </p:sp>
      <p:sp>
        <p:nvSpPr>
          <p:cNvPr id="14" name="Text Placeholder 12">
            <a:extLst>
              <a:ext uri="{FF2B5EF4-FFF2-40B4-BE49-F238E27FC236}">
                <a16:creationId xmlns:a16="http://schemas.microsoft.com/office/drawing/2014/main" id="{CE299A46-8A25-4182-B9E3-BBD0007CABD3}"/>
              </a:ext>
            </a:extLst>
          </p:cNvPr>
          <p:cNvSpPr>
            <a:spLocks noGrp="1"/>
          </p:cNvSpPr>
          <p:nvPr>
            <p:ph type="body" sz="quarter" idx="12" hasCustomPrompt="1"/>
          </p:nvPr>
        </p:nvSpPr>
        <p:spPr>
          <a:xfrm>
            <a:off x="7727950" y="5507669"/>
            <a:ext cx="3854449" cy="664531"/>
          </a:xfrm>
        </p:spPr>
        <p:txBody>
          <a:bodyPr/>
          <a:lstStyle>
            <a:lvl1pPr marL="0" indent="0">
              <a:buFontTx/>
              <a:buNone/>
              <a:defRPr sz="1800" b="0" cap="all" baseline="0">
                <a:solidFill>
                  <a:srgbClr val="B1B3B3"/>
                </a:solidFill>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et-EE" dirty="0"/>
              <a:t>Sinu amet</a:t>
            </a:r>
            <a:endParaRPr lang="en-US" dirty="0"/>
          </a:p>
        </p:txBody>
      </p:sp>
      <p:sp>
        <p:nvSpPr>
          <p:cNvPr id="16" name="Picture Placeholder 15">
            <a:extLst>
              <a:ext uri="{FF2B5EF4-FFF2-40B4-BE49-F238E27FC236}">
                <a16:creationId xmlns:a16="http://schemas.microsoft.com/office/drawing/2014/main" id="{37BE9BE2-87D2-4607-9EF1-30AC02D90727}"/>
              </a:ext>
            </a:extLst>
          </p:cNvPr>
          <p:cNvSpPr>
            <a:spLocks noGrp="1"/>
          </p:cNvSpPr>
          <p:nvPr>
            <p:ph type="pic" sz="quarter" idx="13"/>
          </p:nvPr>
        </p:nvSpPr>
        <p:spPr>
          <a:xfrm>
            <a:off x="6096000" y="4806225"/>
            <a:ext cx="1371600" cy="1365975"/>
          </a:xfrm>
        </p:spPr>
        <p:txBody>
          <a:bodyPr/>
          <a:lstStyle>
            <a:lvl1pPr marL="0" indent="0">
              <a:buNone/>
              <a:defRPr sz="1600"/>
            </a:lvl1pPr>
          </a:lstStyle>
          <a:p>
            <a:endParaRPr lang="en-US" dirty="0"/>
          </a:p>
        </p:txBody>
      </p:sp>
      <p:sp>
        <p:nvSpPr>
          <p:cNvPr id="9" name="Slide Number Placeholder 5">
            <a:extLst>
              <a:ext uri="{FF2B5EF4-FFF2-40B4-BE49-F238E27FC236}">
                <a16:creationId xmlns:a16="http://schemas.microsoft.com/office/drawing/2014/main" id="{FB00FEA0-26F5-43E0-AE4F-2C013B1F67E8}"/>
              </a:ext>
            </a:extLst>
          </p:cNvPr>
          <p:cNvSpPr>
            <a:spLocks noGrp="1"/>
          </p:cNvSpPr>
          <p:nvPr>
            <p:ph type="sldNum" sz="quarter" idx="4"/>
          </p:nvPr>
        </p:nvSpPr>
        <p:spPr>
          <a:xfrm>
            <a:off x="10210800" y="6279423"/>
            <a:ext cx="1371600" cy="365125"/>
          </a:xfrm>
          <a:prstGeom prst="rect">
            <a:avLst/>
          </a:prstGeom>
          <a:noFill/>
        </p:spPr>
        <p:txBody>
          <a:bodyPr vert="horz" lIns="91440" tIns="45720" rIns="91440" bIns="45720" rtlCol="0" anchor="ctr"/>
          <a:lstStyle>
            <a:lvl1pPr algn="r" eaLnBrk="1" fontAlgn="auto" hangingPunct="1">
              <a:spcBef>
                <a:spcPts val="0"/>
              </a:spcBef>
              <a:spcAft>
                <a:spcPts val="0"/>
              </a:spcAft>
              <a:defRPr lang="en-US" sz="1600" smtClean="0">
                <a:solidFill>
                  <a:srgbClr val="B1B3B3"/>
                </a:solidFill>
              </a:defRPr>
            </a:lvl1pPr>
          </a:lstStyle>
          <a:p>
            <a:pPr>
              <a:defRPr/>
            </a:pPr>
            <a:fld id="{DADBB38E-37F0-4099-9E14-30415241E9AC}" type="slidenum">
              <a:rPr lang="en-US" smtClean="0"/>
              <a:pPr>
                <a:defRPr/>
              </a:pPr>
              <a:t>‹#›</a:t>
            </a:fld>
            <a:endParaRPr lang="en-US" dirty="0"/>
          </a:p>
        </p:txBody>
      </p:sp>
    </p:spTree>
    <p:extLst>
      <p:ext uri="{BB962C8B-B14F-4D97-AF65-F5344CB8AC3E}">
        <p14:creationId xmlns:p14="http://schemas.microsoft.com/office/powerpoint/2010/main" val="3564699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UT19_Thanks_emp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a:hlinkClick r:id="rId3" action="ppaction://hlinkfile"/>
            <a:extLst>
              <a:ext uri="{FF2B5EF4-FFF2-40B4-BE49-F238E27FC236}">
                <a16:creationId xmlns:a16="http://schemas.microsoft.com/office/drawing/2014/main" id="{6EBA2D69-2A0B-47F5-B25A-2F7129918010}"/>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auto">
          <a:xfrm>
            <a:off x="432000" y="360000"/>
            <a:ext cx="3238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A3B155C1-9AF9-4F62-88B2-05094D420177}"/>
              </a:ext>
            </a:extLst>
          </p:cNvPr>
          <p:cNvSpPr>
            <a:spLocks noGrp="1"/>
          </p:cNvSpPr>
          <p:nvPr>
            <p:ph type="sldNum" sz="quarter" idx="4"/>
          </p:nvPr>
        </p:nvSpPr>
        <p:spPr>
          <a:xfrm>
            <a:off x="10210800" y="6279423"/>
            <a:ext cx="1371600" cy="365125"/>
          </a:xfrm>
          <a:prstGeom prst="rect">
            <a:avLst/>
          </a:prstGeom>
          <a:noFill/>
        </p:spPr>
        <p:txBody>
          <a:bodyPr vert="horz" lIns="91440" tIns="45720" rIns="91440" bIns="45720" rtlCol="0" anchor="ctr"/>
          <a:lstStyle>
            <a:lvl1pPr algn="r" eaLnBrk="1" fontAlgn="auto" hangingPunct="1">
              <a:spcBef>
                <a:spcPts val="0"/>
              </a:spcBef>
              <a:spcAft>
                <a:spcPts val="0"/>
              </a:spcAft>
              <a:defRPr lang="en-US" sz="1600" smtClean="0">
                <a:solidFill>
                  <a:srgbClr val="B1B3B3"/>
                </a:solidFill>
              </a:defRPr>
            </a:lvl1pPr>
          </a:lstStyle>
          <a:p>
            <a:pPr>
              <a:defRPr/>
            </a:pPr>
            <a:fld id="{DADBB38E-37F0-4099-9E14-30415241E9AC}" type="slidenum">
              <a:rPr lang="en-US" smtClean="0"/>
              <a:pPr>
                <a:defRPr/>
              </a:pPr>
              <a:t>‹#›</a:t>
            </a:fld>
            <a:endParaRPr lang="en-US" dirty="0"/>
          </a:p>
        </p:txBody>
      </p:sp>
      <p:sp>
        <p:nvSpPr>
          <p:cNvPr id="6" name="Text Placeholder 9">
            <a:extLst>
              <a:ext uri="{FF2B5EF4-FFF2-40B4-BE49-F238E27FC236}">
                <a16:creationId xmlns:a16="http://schemas.microsoft.com/office/drawing/2014/main" id="{4AB75798-8412-435B-880D-FC2BE56FF084}"/>
              </a:ext>
            </a:extLst>
          </p:cNvPr>
          <p:cNvSpPr>
            <a:spLocks noGrp="1"/>
          </p:cNvSpPr>
          <p:nvPr>
            <p:ph type="body" sz="quarter" idx="10" hasCustomPrompt="1"/>
          </p:nvPr>
        </p:nvSpPr>
        <p:spPr>
          <a:xfrm>
            <a:off x="3352800" y="2743200"/>
            <a:ext cx="5486400" cy="4800600"/>
          </a:xfrm>
        </p:spPr>
        <p:txBody>
          <a:bodyPr/>
          <a:lstStyle>
            <a:lvl1pPr marL="0" indent="0" algn="ctr">
              <a:buFontTx/>
              <a:buNone/>
              <a:defRPr>
                <a:solidFill>
                  <a:schemeClr val="bg1"/>
                </a:solidFill>
                <a:latin typeface="+mj-lt"/>
              </a:defRPr>
            </a:lvl1pPr>
            <a:lvl2pPr marL="457200" indent="0" algn="ctr">
              <a:buFontTx/>
              <a:buNone/>
              <a:defRPr>
                <a:solidFill>
                  <a:schemeClr val="bg1"/>
                </a:solidFill>
                <a:latin typeface="+mj-lt"/>
              </a:defRPr>
            </a:lvl2pPr>
            <a:lvl3pPr marL="914400" indent="0" algn="ctr">
              <a:buFontTx/>
              <a:buNone/>
              <a:defRPr>
                <a:solidFill>
                  <a:schemeClr val="bg1"/>
                </a:solidFill>
                <a:latin typeface="+mj-lt"/>
              </a:defRPr>
            </a:lvl3pPr>
            <a:lvl4pPr marL="1371600" indent="0" algn="ctr">
              <a:buFontTx/>
              <a:buNone/>
              <a:defRPr>
                <a:solidFill>
                  <a:schemeClr val="bg1"/>
                </a:solidFill>
                <a:latin typeface="+mj-lt"/>
              </a:defRPr>
            </a:lvl4pPr>
            <a:lvl5pPr marL="1828800" indent="0" algn="ctr">
              <a:buFontTx/>
              <a:buNone/>
              <a:defRPr>
                <a:solidFill>
                  <a:schemeClr val="bg1"/>
                </a:solidFill>
                <a:latin typeface="+mj-lt"/>
              </a:defRPr>
            </a:lvl5pPr>
          </a:lstStyle>
          <a:p>
            <a:pPr lvl="0"/>
            <a:r>
              <a:rPr lang="en-US" dirty="0"/>
              <a:t>Edit Master text styles</a:t>
            </a:r>
          </a:p>
        </p:txBody>
      </p:sp>
    </p:spTree>
    <p:extLst>
      <p:ext uri="{BB962C8B-B14F-4D97-AF65-F5344CB8AC3E}">
        <p14:creationId xmlns:p14="http://schemas.microsoft.com/office/powerpoint/2010/main" val="1331673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Slide Number Placeholder 3"/>
          <p:cNvSpPr>
            <a:spLocks noGrp="1"/>
          </p:cNvSpPr>
          <p:nvPr>
            <p:ph type="sldNum" sz="quarter" idx="10"/>
          </p:nvPr>
        </p:nvSpPr>
        <p:spPr/>
        <p:txBody>
          <a:bodyPr/>
          <a:lstStyle>
            <a:lvl1pPr>
              <a:defRPr/>
            </a:lvl1pPr>
          </a:lstStyle>
          <a:p>
            <a:fld id="{B364EAFE-342A-3745-BA0D-AE4C75005B8C}" type="slidenum">
              <a:rPr lang="en-US"/>
              <a:pPr/>
              <a:t>‹#›</a:t>
            </a:fld>
            <a:endParaRPr lang="en-US" dirty="0"/>
          </a:p>
        </p:txBody>
      </p:sp>
    </p:spTree>
    <p:extLst>
      <p:ext uri="{BB962C8B-B14F-4D97-AF65-F5344CB8AC3E}">
        <p14:creationId xmlns:p14="http://schemas.microsoft.com/office/powerpoint/2010/main" val="3665281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T19_Start_03">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6">
            <a:hlinkClick r:id="rId3" action="ppaction://hlinkfile"/>
            <a:extLst>
              <a:ext uri="{FF2B5EF4-FFF2-40B4-BE49-F238E27FC236}">
                <a16:creationId xmlns:a16="http://schemas.microsoft.com/office/drawing/2014/main" id="{C6AE2DB9-6ADC-4360-9D1D-50094340B8F3}"/>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auto">
          <a:xfrm>
            <a:off x="432000" y="360000"/>
            <a:ext cx="3238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C8AE11-918C-4339-935F-EAD4D46F19B4}"/>
              </a:ext>
            </a:extLst>
          </p:cNvPr>
          <p:cNvSpPr>
            <a:spLocks noGrp="1"/>
          </p:cNvSpPr>
          <p:nvPr>
            <p:ph type="ctrTitle"/>
          </p:nvPr>
        </p:nvSpPr>
        <p:spPr>
          <a:xfrm>
            <a:off x="4724400" y="457200"/>
            <a:ext cx="6858000" cy="2693600"/>
          </a:xfr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CC841A59-81A3-402A-97AC-2DE732209968}"/>
              </a:ext>
            </a:extLst>
          </p:cNvPr>
          <p:cNvSpPr>
            <a:spLocks noGrp="1"/>
          </p:cNvSpPr>
          <p:nvPr>
            <p:ph type="subTitle" idx="1"/>
          </p:nvPr>
        </p:nvSpPr>
        <p:spPr>
          <a:xfrm>
            <a:off x="4724399" y="3243600"/>
            <a:ext cx="6858000" cy="22428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Date Placeholder 3">
            <a:extLst>
              <a:ext uri="{FF2B5EF4-FFF2-40B4-BE49-F238E27FC236}">
                <a16:creationId xmlns:a16="http://schemas.microsoft.com/office/drawing/2014/main" id="{B4BA0464-189F-412C-B110-2A926862F978}"/>
              </a:ext>
            </a:extLst>
          </p:cNvPr>
          <p:cNvSpPr>
            <a:spLocks noGrp="1"/>
          </p:cNvSpPr>
          <p:nvPr>
            <p:ph type="dt" sz="half" idx="10"/>
          </p:nvPr>
        </p:nvSpPr>
        <p:spPr>
          <a:xfrm>
            <a:off x="4724399" y="6279424"/>
            <a:ext cx="4127715" cy="365125"/>
          </a:xfrm>
        </p:spPr>
        <p:txBody>
          <a:bodyPr/>
          <a:lstStyle>
            <a:lvl1pPr>
              <a:defRPr sz="1600">
                <a:solidFill>
                  <a:schemeClr val="accent1"/>
                </a:solidFill>
              </a:defRPr>
            </a:lvl1pPr>
          </a:lstStyle>
          <a:p>
            <a:pPr>
              <a:defRPr/>
            </a:pPr>
            <a:endParaRPr lang="en-US" dirty="0"/>
          </a:p>
        </p:txBody>
      </p:sp>
      <p:sp>
        <p:nvSpPr>
          <p:cNvPr id="9" name="Slide Number Placeholder 5">
            <a:extLst>
              <a:ext uri="{FF2B5EF4-FFF2-40B4-BE49-F238E27FC236}">
                <a16:creationId xmlns:a16="http://schemas.microsoft.com/office/drawing/2014/main" id="{FB00FEA0-26F5-43E0-AE4F-2C013B1F67E8}"/>
              </a:ext>
            </a:extLst>
          </p:cNvPr>
          <p:cNvSpPr>
            <a:spLocks noGrp="1"/>
          </p:cNvSpPr>
          <p:nvPr>
            <p:ph type="sldNum" sz="quarter" idx="4"/>
          </p:nvPr>
        </p:nvSpPr>
        <p:spPr>
          <a:xfrm>
            <a:off x="10210800" y="6279423"/>
            <a:ext cx="1371600" cy="365125"/>
          </a:xfrm>
          <a:prstGeom prst="rect">
            <a:avLst/>
          </a:prstGeom>
          <a:noFill/>
        </p:spPr>
        <p:txBody>
          <a:bodyPr vert="horz" lIns="91440" tIns="45720" rIns="91440" bIns="45720" rtlCol="0" anchor="ctr"/>
          <a:lstStyle>
            <a:lvl1pPr algn="r" eaLnBrk="1" fontAlgn="auto" hangingPunct="1">
              <a:spcBef>
                <a:spcPts val="0"/>
              </a:spcBef>
              <a:spcAft>
                <a:spcPts val="0"/>
              </a:spcAft>
              <a:defRPr lang="en-US" sz="1600" smtClean="0">
                <a:solidFill>
                  <a:srgbClr val="B1B3B3"/>
                </a:solidFill>
              </a:defRPr>
            </a:lvl1pPr>
          </a:lstStyle>
          <a:p>
            <a:pPr>
              <a:defRPr/>
            </a:pPr>
            <a:fld id="{DADBB38E-37F0-4099-9E14-30415241E9AC}" type="slidenum">
              <a:rPr lang="en-US" smtClean="0"/>
              <a:pPr>
                <a:defRPr/>
              </a:pPr>
              <a:t>‹#›</a:t>
            </a:fld>
            <a:endParaRPr lang="en-US" dirty="0"/>
          </a:p>
        </p:txBody>
      </p:sp>
    </p:spTree>
    <p:extLst>
      <p:ext uri="{BB962C8B-B14F-4D97-AF65-F5344CB8AC3E}">
        <p14:creationId xmlns:p14="http://schemas.microsoft.com/office/powerpoint/2010/main" val="3515868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T19_Start04">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6">
            <a:hlinkClick r:id="rId3" action="ppaction://hlinkfile"/>
            <a:extLst>
              <a:ext uri="{FF2B5EF4-FFF2-40B4-BE49-F238E27FC236}">
                <a16:creationId xmlns:a16="http://schemas.microsoft.com/office/drawing/2014/main" id="{C6AE2DB9-6ADC-4360-9D1D-50094340B8F3}"/>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auto">
          <a:xfrm>
            <a:off x="432000" y="360000"/>
            <a:ext cx="3238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C8AE11-918C-4339-935F-EAD4D46F19B4}"/>
              </a:ext>
            </a:extLst>
          </p:cNvPr>
          <p:cNvSpPr>
            <a:spLocks noGrp="1"/>
          </p:cNvSpPr>
          <p:nvPr>
            <p:ph type="ctrTitle"/>
          </p:nvPr>
        </p:nvSpPr>
        <p:spPr>
          <a:xfrm>
            <a:off x="4038600" y="1338130"/>
            <a:ext cx="7543799" cy="1812670"/>
          </a:xfr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CC841A59-81A3-402A-97AC-2DE732209968}"/>
              </a:ext>
            </a:extLst>
          </p:cNvPr>
          <p:cNvSpPr>
            <a:spLocks noGrp="1"/>
          </p:cNvSpPr>
          <p:nvPr>
            <p:ph type="subTitle" idx="1"/>
          </p:nvPr>
        </p:nvSpPr>
        <p:spPr>
          <a:xfrm>
            <a:off x="4038600" y="3243600"/>
            <a:ext cx="75438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Date Placeholder 3">
            <a:extLst>
              <a:ext uri="{FF2B5EF4-FFF2-40B4-BE49-F238E27FC236}">
                <a16:creationId xmlns:a16="http://schemas.microsoft.com/office/drawing/2014/main" id="{B4BA0464-189F-412C-B110-2A926862F978}"/>
              </a:ext>
            </a:extLst>
          </p:cNvPr>
          <p:cNvSpPr>
            <a:spLocks noGrp="1"/>
          </p:cNvSpPr>
          <p:nvPr>
            <p:ph type="dt" sz="half" idx="10"/>
          </p:nvPr>
        </p:nvSpPr>
        <p:spPr>
          <a:xfrm>
            <a:off x="4038597" y="6279425"/>
            <a:ext cx="2070318" cy="349976"/>
          </a:xfrm>
        </p:spPr>
        <p:txBody>
          <a:bodyPr/>
          <a:lstStyle>
            <a:lvl1pPr>
              <a:defRPr sz="1600">
                <a:solidFill>
                  <a:schemeClr val="accent1"/>
                </a:solidFill>
              </a:defRPr>
            </a:lvl1pPr>
          </a:lstStyle>
          <a:p>
            <a:pPr>
              <a:defRPr/>
            </a:pPr>
            <a:endParaRPr lang="en-US" dirty="0"/>
          </a:p>
        </p:txBody>
      </p:sp>
      <p:sp>
        <p:nvSpPr>
          <p:cNvPr id="13" name="Text Placeholder 12">
            <a:extLst>
              <a:ext uri="{FF2B5EF4-FFF2-40B4-BE49-F238E27FC236}">
                <a16:creationId xmlns:a16="http://schemas.microsoft.com/office/drawing/2014/main" id="{43F3314B-9362-4A27-934E-2CF2F3EEE076}"/>
              </a:ext>
            </a:extLst>
          </p:cNvPr>
          <p:cNvSpPr>
            <a:spLocks noGrp="1"/>
          </p:cNvSpPr>
          <p:nvPr>
            <p:ph type="body" sz="quarter" idx="11" hasCustomPrompt="1"/>
          </p:nvPr>
        </p:nvSpPr>
        <p:spPr>
          <a:xfrm>
            <a:off x="4038598" y="5029199"/>
            <a:ext cx="7543800" cy="371246"/>
          </a:xfrm>
        </p:spPr>
        <p:txBody>
          <a:bodyPr/>
          <a:lstStyle>
            <a:lvl1pPr marL="0" indent="0">
              <a:buFontTx/>
              <a:buNone/>
              <a:defRPr sz="2400" b="0">
                <a:latin typeface="+mj-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et-EE" dirty="0"/>
              <a:t>Sinu nimi</a:t>
            </a:r>
            <a:endParaRPr lang="en-US" dirty="0"/>
          </a:p>
        </p:txBody>
      </p:sp>
      <p:sp>
        <p:nvSpPr>
          <p:cNvPr id="14" name="Text Placeholder 12">
            <a:extLst>
              <a:ext uri="{FF2B5EF4-FFF2-40B4-BE49-F238E27FC236}">
                <a16:creationId xmlns:a16="http://schemas.microsoft.com/office/drawing/2014/main" id="{CE299A46-8A25-4182-B9E3-BBD0007CABD3}"/>
              </a:ext>
            </a:extLst>
          </p:cNvPr>
          <p:cNvSpPr>
            <a:spLocks noGrp="1"/>
          </p:cNvSpPr>
          <p:nvPr>
            <p:ph type="body" sz="quarter" idx="12" hasCustomPrompt="1"/>
          </p:nvPr>
        </p:nvSpPr>
        <p:spPr>
          <a:xfrm>
            <a:off x="4038597" y="5507669"/>
            <a:ext cx="7543801" cy="664531"/>
          </a:xfrm>
        </p:spPr>
        <p:txBody>
          <a:bodyPr/>
          <a:lstStyle>
            <a:lvl1pPr marL="0" indent="0">
              <a:buFontTx/>
              <a:buNone/>
              <a:defRPr sz="1800" b="0" cap="all" baseline="0">
                <a:solidFill>
                  <a:srgbClr val="B1B3B3"/>
                </a:solidFill>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et-EE" dirty="0"/>
              <a:t>Sinu amet</a:t>
            </a:r>
            <a:endParaRPr lang="en-US" dirty="0"/>
          </a:p>
        </p:txBody>
      </p:sp>
      <p:sp>
        <p:nvSpPr>
          <p:cNvPr id="9" name="Picture Placeholder 15">
            <a:extLst>
              <a:ext uri="{FF2B5EF4-FFF2-40B4-BE49-F238E27FC236}">
                <a16:creationId xmlns:a16="http://schemas.microsoft.com/office/drawing/2014/main" id="{58E1C34A-6EC6-4BCF-BEAC-BE1AAFCC3023}"/>
              </a:ext>
            </a:extLst>
          </p:cNvPr>
          <p:cNvSpPr>
            <a:spLocks noGrp="1"/>
          </p:cNvSpPr>
          <p:nvPr>
            <p:ph type="pic" sz="quarter" idx="13"/>
          </p:nvPr>
        </p:nvSpPr>
        <p:spPr>
          <a:xfrm>
            <a:off x="2438400" y="4806225"/>
            <a:ext cx="1371600" cy="1365975"/>
          </a:xfrm>
        </p:spPr>
        <p:txBody>
          <a:bodyPr/>
          <a:lstStyle>
            <a:lvl1pPr marL="0" indent="0">
              <a:buNone/>
              <a:defRPr sz="1600"/>
            </a:lvl1pPr>
          </a:lstStyle>
          <a:p>
            <a:endParaRPr lang="en-US" dirty="0"/>
          </a:p>
        </p:txBody>
      </p:sp>
      <p:sp>
        <p:nvSpPr>
          <p:cNvPr id="10" name="Slide Number Placeholder 5">
            <a:extLst>
              <a:ext uri="{FF2B5EF4-FFF2-40B4-BE49-F238E27FC236}">
                <a16:creationId xmlns:a16="http://schemas.microsoft.com/office/drawing/2014/main" id="{9B2E460E-E06F-4758-B53F-7F3D23D193E2}"/>
              </a:ext>
            </a:extLst>
          </p:cNvPr>
          <p:cNvSpPr>
            <a:spLocks noGrp="1"/>
          </p:cNvSpPr>
          <p:nvPr>
            <p:ph type="sldNum" sz="quarter" idx="4"/>
          </p:nvPr>
        </p:nvSpPr>
        <p:spPr>
          <a:xfrm>
            <a:off x="10210800" y="6279423"/>
            <a:ext cx="1371600" cy="365125"/>
          </a:xfrm>
          <a:prstGeom prst="rect">
            <a:avLst/>
          </a:prstGeom>
          <a:noFill/>
        </p:spPr>
        <p:txBody>
          <a:bodyPr vert="horz" lIns="91440" tIns="45720" rIns="91440" bIns="45720" rtlCol="0" anchor="ctr"/>
          <a:lstStyle>
            <a:lvl1pPr algn="r" eaLnBrk="1" fontAlgn="auto" hangingPunct="1">
              <a:spcBef>
                <a:spcPts val="0"/>
              </a:spcBef>
              <a:spcAft>
                <a:spcPts val="0"/>
              </a:spcAft>
              <a:defRPr lang="en-US" sz="1600" smtClean="0">
                <a:solidFill>
                  <a:srgbClr val="B1B3B3"/>
                </a:solidFill>
              </a:defRPr>
            </a:lvl1pPr>
          </a:lstStyle>
          <a:p>
            <a:pPr>
              <a:defRPr/>
            </a:pPr>
            <a:fld id="{DADBB38E-37F0-4099-9E14-30415241E9AC}" type="slidenum">
              <a:rPr lang="en-US" smtClean="0"/>
              <a:pPr>
                <a:defRPr/>
              </a:pPr>
              <a:t>‹#›</a:t>
            </a:fld>
            <a:endParaRPr lang="en-US" dirty="0"/>
          </a:p>
        </p:txBody>
      </p:sp>
    </p:spTree>
    <p:extLst>
      <p:ext uri="{BB962C8B-B14F-4D97-AF65-F5344CB8AC3E}">
        <p14:creationId xmlns:p14="http://schemas.microsoft.com/office/powerpoint/2010/main" val="1314152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UT19_Section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8AE11-918C-4339-935F-EAD4D46F19B4}"/>
              </a:ext>
            </a:extLst>
          </p:cNvPr>
          <p:cNvSpPr>
            <a:spLocks noGrp="1"/>
          </p:cNvSpPr>
          <p:nvPr>
            <p:ph type="ctrTitle"/>
          </p:nvPr>
        </p:nvSpPr>
        <p:spPr>
          <a:xfrm>
            <a:off x="4038599" y="847725"/>
            <a:ext cx="7543801" cy="2870199"/>
          </a:xfr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CC841A59-81A3-402A-97AC-2DE732209968}"/>
              </a:ext>
            </a:extLst>
          </p:cNvPr>
          <p:cNvSpPr>
            <a:spLocks noGrp="1"/>
          </p:cNvSpPr>
          <p:nvPr>
            <p:ph type="subTitle" idx="1"/>
          </p:nvPr>
        </p:nvSpPr>
        <p:spPr>
          <a:xfrm>
            <a:off x="4038599" y="3810000"/>
            <a:ext cx="7543802" cy="2362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6">
            <a:hlinkClick r:id="rId2" action="ppaction://hlinkfile"/>
            <a:extLst>
              <a:ext uri="{FF2B5EF4-FFF2-40B4-BE49-F238E27FC236}">
                <a16:creationId xmlns:a16="http://schemas.microsoft.com/office/drawing/2014/main" id="{80A22134-660B-472B-8B6B-06908AA9378D}"/>
              </a:ext>
            </a:extLst>
          </p:cNvPr>
          <p:cNvPicPr>
            <a:picLocks noChangeAspect="1" noChangeArrowheads="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432000" y="360000"/>
            <a:ext cx="3238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3AA916E9-F087-4FBE-94E2-5BBEA79EEA73}"/>
              </a:ext>
            </a:extLst>
          </p:cNvPr>
          <p:cNvSpPr>
            <a:spLocks noGrp="1"/>
          </p:cNvSpPr>
          <p:nvPr>
            <p:ph type="sldNum" sz="quarter" idx="4"/>
          </p:nvPr>
        </p:nvSpPr>
        <p:spPr>
          <a:xfrm>
            <a:off x="10210800" y="6279423"/>
            <a:ext cx="1371600" cy="365125"/>
          </a:xfrm>
          <a:prstGeom prst="rect">
            <a:avLst/>
          </a:prstGeom>
          <a:noFill/>
        </p:spPr>
        <p:txBody>
          <a:bodyPr vert="horz" lIns="91440" tIns="45720" rIns="91440" bIns="45720" rtlCol="0" anchor="ctr"/>
          <a:lstStyle>
            <a:lvl1pPr algn="r" eaLnBrk="1" fontAlgn="auto" hangingPunct="1">
              <a:spcBef>
                <a:spcPts val="0"/>
              </a:spcBef>
              <a:spcAft>
                <a:spcPts val="0"/>
              </a:spcAft>
              <a:defRPr lang="en-US" sz="1600" smtClean="0">
                <a:solidFill>
                  <a:srgbClr val="B1B3B3"/>
                </a:solidFill>
              </a:defRPr>
            </a:lvl1pPr>
          </a:lstStyle>
          <a:p>
            <a:pPr>
              <a:defRPr/>
            </a:pPr>
            <a:fld id="{DADBB38E-37F0-4099-9E14-30415241E9AC}" type="slidenum">
              <a:rPr lang="en-US" smtClean="0"/>
              <a:pPr>
                <a:defRPr/>
              </a:pPr>
              <a:t>‹#›</a:t>
            </a:fld>
            <a:endParaRPr lang="en-US" dirty="0"/>
          </a:p>
        </p:txBody>
      </p:sp>
    </p:spTree>
    <p:extLst>
      <p:ext uri="{BB962C8B-B14F-4D97-AF65-F5344CB8AC3E}">
        <p14:creationId xmlns:p14="http://schemas.microsoft.com/office/powerpoint/2010/main" val="111105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UT19_Sectionhead Blu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8AE11-918C-4339-935F-EAD4D46F19B4}"/>
              </a:ext>
            </a:extLst>
          </p:cNvPr>
          <p:cNvSpPr>
            <a:spLocks noGrp="1"/>
          </p:cNvSpPr>
          <p:nvPr>
            <p:ph type="ctrTitle"/>
          </p:nvPr>
        </p:nvSpPr>
        <p:spPr>
          <a:xfrm>
            <a:off x="4039200" y="847725"/>
            <a:ext cx="7479901" cy="2870199"/>
          </a:xfrm>
        </p:spPr>
        <p:txBody>
          <a:bodyPr anchor="b"/>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C841A59-81A3-402A-97AC-2DE732209968}"/>
              </a:ext>
            </a:extLst>
          </p:cNvPr>
          <p:cNvSpPr>
            <a:spLocks noGrp="1"/>
          </p:cNvSpPr>
          <p:nvPr>
            <p:ph type="subTitle" idx="1"/>
          </p:nvPr>
        </p:nvSpPr>
        <p:spPr>
          <a:xfrm>
            <a:off x="4039200" y="3810000"/>
            <a:ext cx="7479902" cy="236220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6">
            <a:hlinkClick r:id="rId2" action="ppaction://hlinkfile"/>
            <a:extLst>
              <a:ext uri="{FF2B5EF4-FFF2-40B4-BE49-F238E27FC236}">
                <a16:creationId xmlns:a16="http://schemas.microsoft.com/office/drawing/2014/main" id="{7EB4ED5F-F487-4940-A79D-F008B34916D7}"/>
              </a:ext>
            </a:extLst>
          </p:cNvPr>
          <p:cNvPicPr>
            <a:picLocks noChangeAspect="1" noChangeArrowheads="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432000" y="360000"/>
            <a:ext cx="3238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76DEA9CA-D5C2-41E8-AC9B-30436F4418BC}"/>
              </a:ext>
            </a:extLst>
          </p:cNvPr>
          <p:cNvSpPr>
            <a:spLocks noGrp="1"/>
          </p:cNvSpPr>
          <p:nvPr>
            <p:ph type="sldNum" sz="quarter" idx="4"/>
          </p:nvPr>
        </p:nvSpPr>
        <p:spPr>
          <a:xfrm>
            <a:off x="10210800" y="6279423"/>
            <a:ext cx="1371600" cy="365125"/>
          </a:xfrm>
          <a:prstGeom prst="rect">
            <a:avLst/>
          </a:prstGeom>
          <a:noFill/>
        </p:spPr>
        <p:txBody>
          <a:bodyPr vert="horz" lIns="91440" tIns="45720" rIns="91440" bIns="45720" rtlCol="0" anchor="ctr"/>
          <a:lstStyle>
            <a:lvl1pPr algn="r" eaLnBrk="1" fontAlgn="auto" hangingPunct="1">
              <a:spcBef>
                <a:spcPts val="0"/>
              </a:spcBef>
              <a:spcAft>
                <a:spcPts val="0"/>
              </a:spcAft>
              <a:defRPr lang="en-US" sz="1600" smtClean="0">
                <a:solidFill>
                  <a:srgbClr val="B1B3B3"/>
                </a:solidFill>
              </a:defRPr>
            </a:lvl1pPr>
          </a:lstStyle>
          <a:p>
            <a:pPr>
              <a:defRPr/>
            </a:pPr>
            <a:fld id="{DADBB38E-37F0-4099-9E14-30415241E9AC}" type="slidenum">
              <a:rPr lang="en-US" smtClean="0"/>
              <a:pPr>
                <a:defRPr/>
              </a:pPr>
              <a:t>‹#›</a:t>
            </a:fld>
            <a:endParaRPr lang="en-US" dirty="0"/>
          </a:p>
        </p:txBody>
      </p:sp>
      <p:pic>
        <p:nvPicPr>
          <p:cNvPr id="7" name="Picture 6">
            <a:extLst>
              <a:ext uri="{FF2B5EF4-FFF2-40B4-BE49-F238E27FC236}">
                <a16:creationId xmlns:a16="http://schemas.microsoft.com/office/drawing/2014/main" id="{B408FF21-948A-4E2D-B75A-CE619EF0B47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46" y="0"/>
            <a:ext cx="12192000" cy="6858000"/>
          </a:xfrm>
          <a:prstGeom prst="rect">
            <a:avLst/>
          </a:prstGeom>
        </p:spPr>
      </p:pic>
    </p:spTree>
    <p:extLst>
      <p:ext uri="{BB962C8B-B14F-4D97-AF65-F5344CB8AC3E}">
        <p14:creationId xmlns:p14="http://schemas.microsoft.com/office/powerpoint/2010/main" val="2156398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T19_Imag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0917C-B12D-46C7-B6BB-0C34E7D65CC1}"/>
              </a:ext>
            </a:extLst>
          </p:cNvPr>
          <p:cNvSpPr>
            <a:spLocks noGrp="1"/>
          </p:cNvSpPr>
          <p:nvPr>
            <p:ph type="title"/>
          </p:nvPr>
        </p:nvSpPr>
        <p:spPr>
          <a:xfrm>
            <a:off x="4038600" y="365125"/>
            <a:ext cx="7543800" cy="1325563"/>
          </a:xfrm>
        </p:spPr>
        <p:txBody>
          <a:bodyPr/>
          <a:lstStyle/>
          <a:p>
            <a:r>
              <a:rPr lang="en-US" dirty="0"/>
              <a:t>Click to edit Master title style</a:t>
            </a:r>
          </a:p>
        </p:txBody>
      </p:sp>
      <p:sp>
        <p:nvSpPr>
          <p:cNvPr id="10" name="Text Placeholder 9">
            <a:extLst>
              <a:ext uri="{FF2B5EF4-FFF2-40B4-BE49-F238E27FC236}">
                <a16:creationId xmlns:a16="http://schemas.microsoft.com/office/drawing/2014/main" id="{2B98602C-5CF7-45C3-AE90-59D07E66BF8F}"/>
              </a:ext>
            </a:extLst>
          </p:cNvPr>
          <p:cNvSpPr>
            <a:spLocks noGrp="1"/>
          </p:cNvSpPr>
          <p:nvPr>
            <p:ph type="body" sz="quarter" idx="10"/>
          </p:nvPr>
        </p:nvSpPr>
        <p:spPr>
          <a:xfrm>
            <a:off x="4038600" y="1828800"/>
            <a:ext cx="7543800" cy="4343400"/>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5F9D15BD-9655-41C0-BC62-AA861D9BDDF8}"/>
              </a:ext>
            </a:extLst>
          </p:cNvPr>
          <p:cNvSpPr>
            <a:spLocks noGrp="1"/>
          </p:cNvSpPr>
          <p:nvPr>
            <p:ph type="pic" sz="quarter" idx="11"/>
          </p:nvPr>
        </p:nvSpPr>
        <p:spPr>
          <a:xfrm>
            <a:off x="0" y="0"/>
            <a:ext cx="3810000" cy="6858000"/>
          </a:xfrm>
        </p:spPr>
        <p:txBody>
          <a:bodyPr/>
          <a:lstStyle>
            <a:lvl1pPr marL="0" indent="0">
              <a:buNone/>
              <a:defRPr/>
            </a:lvl1pPr>
          </a:lstStyle>
          <a:p>
            <a:endParaRPr lang="en-US" dirty="0"/>
          </a:p>
        </p:txBody>
      </p:sp>
      <p:sp>
        <p:nvSpPr>
          <p:cNvPr id="5" name="Slide Number Placeholder 5">
            <a:extLst>
              <a:ext uri="{FF2B5EF4-FFF2-40B4-BE49-F238E27FC236}">
                <a16:creationId xmlns:a16="http://schemas.microsoft.com/office/drawing/2014/main" id="{607F442F-6A44-4B33-8CF9-CAAB41F3F40E}"/>
              </a:ext>
            </a:extLst>
          </p:cNvPr>
          <p:cNvSpPr>
            <a:spLocks noGrp="1"/>
          </p:cNvSpPr>
          <p:nvPr>
            <p:ph type="sldNum" sz="quarter" idx="4"/>
          </p:nvPr>
        </p:nvSpPr>
        <p:spPr>
          <a:xfrm>
            <a:off x="10210800" y="6279423"/>
            <a:ext cx="1371600" cy="365125"/>
          </a:xfrm>
          <a:prstGeom prst="rect">
            <a:avLst/>
          </a:prstGeom>
          <a:noFill/>
        </p:spPr>
        <p:txBody>
          <a:bodyPr vert="horz" lIns="91440" tIns="45720" rIns="91440" bIns="45720" rtlCol="0" anchor="ctr"/>
          <a:lstStyle>
            <a:lvl1pPr algn="r" eaLnBrk="1" fontAlgn="auto" hangingPunct="1">
              <a:spcBef>
                <a:spcPts val="0"/>
              </a:spcBef>
              <a:spcAft>
                <a:spcPts val="0"/>
              </a:spcAft>
              <a:defRPr lang="en-US" sz="1600" smtClean="0">
                <a:solidFill>
                  <a:srgbClr val="B1B3B3"/>
                </a:solidFill>
              </a:defRPr>
            </a:lvl1pPr>
          </a:lstStyle>
          <a:p>
            <a:pPr>
              <a:defRPr/>
            </a:pPr>
            <a:fld id="{DADBB38E-37F0-4099-9E14-30415241E9AC}" type="slidenum">
              <a:rPr lang="en-US" smtClean="0"/>
              <a:pPr>
                <a:defRPr/>
              </a:pPr>
              <a:t>‹#›</a:t>
            </a:fld>
            <a:endParaRPr lang="en-US" dirty="0"/>
          </a:p>
        </p:txBody>
      </p:sp>
    </p:spTree>
    <p:extLst>
      <p:ext uri="{BB962C8B-B14F-4D97-AF65-F5344CB8AC3E}">
        <p14:creationId xmlns:p14="http://schemas.microsoft.com/office/powerpoint/2010/main" val="188519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T19_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A58F66E-D844-4CF8-9DF9-50F522F7AF79}"/>
              </a:ext>
            </a:extLst>
          </p:cNvPr>
          <p:cNvSpPr>
            <a:spLocks noGrp="1"/>
          </p:cNvSpPr>
          <p:nvPr>
            <p:ph type="title"/>
          </p:nvPr>
        </p:nvSpPr>
        <p:spPr>
          <a:xfrm>
            <a:off x="609600" y="381000"/>
            <a:ext cx="10972800" cy="685800"/>
          </a:xfrm>
        </p:spPr>
        <p:txBody>
          <a:bodyPr/>
          <a:lstStyle/>
          <a:p>
            <a:r>
              <a:rPr lang="en-US" dirty="0"/>
              <a:t>Click to edit Master title style</a:t>
            </a:r>
          </a:p>
        </p:txBody>
      </p:sp>
      <p:sp>
        <p:nvSpPr>
          <p:cNvPr id="7" name="Text Placeholder 9">
            <a:extLst>
              <a:ext uri="{FF2B5EF4-FFF2-40B4-BE49-F238E27FC236}">
                <a16:creationId xmlns:a16="http://schemas.microsoft.com/office/drawing/2014/main" id="{2006B4A6-F6A0-4DF3-8EFE-2DFA6EDA86F3}"/>
              </a:ext>
            </a:extLst>
          </p:cNvPr>
          <p:cNvSpPr>
            <a:spLocks noGrp="1"/>
          </p:cNvSpPr>
          <p:nvPr>
            <p:ph type="body" sz="quarter" idx="10"/>
          </p:nvPr>
        </p:nvSpPr>
        <p:spPr>
          <a:xfrm>
            <a:off x="609600" y="1219200"/>
            <a:ext cx="10972800" cy="4953000"/>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D39E0658-81CE-4FDC-B4D0-938929781D24}"/>
              </a:ext>
            </a:extLst>
          </p:cNvPr>
          <p:cNvSpPr>
            <a:spLocks noGrp="1"/>
          </p:cNvSpPr>
          <p:nvPr>
            <p:ph type="sldNum" sz="quarter" idx="4"/>
          </p:nvPr>
        </p:nvSpPr>
        <p:spPr>
          <a:xfrm>
            <a:off x="10210800" y="6279423"/>
            <a:ext cx="1371600" cy="365125"/>
          </a:xfrm>
          <a:prstGeom prst="rect">
            <a:avLst/>
          </a:prstGeom>
          <a:noFill/>
        </p:spPr>
        <p:txBody>
          <a:bodyPr vert="horz" lIns="91440" tIns="45720" rIns="91440" bIns="45720" rtlCol="0" anchor="ctr"/>
          <a:lstStyle>
            <a:lvl1pPr algn="r" eaLnBrk="1" fontAlgn="auto" hangingPunct="1">
              <a:spcBef>
                <a:spcPts val="0"/>
              </a:spcBef>
              <a:spcAft>
                <a:spcPts val="0"/>
              </a:spcAft>
              <a:defRPr lang="en-US" sz="1600" smtClean="0">
                <a:solidFill>
                  <a:srgbClr val="B1B3B3"/>
                </a:solidFill>
              </a:defRPr>
            </a:lvl1pPr>
          </a:lstStyle>
          <a:p>
            <a:pPr>
              <a:defRPr/>
            </a:pPr>
            <a:fld id="{DADBB38E-37F0-4099-9E14-30415241E9AC}" type="slidenum">
              <a:rPr lang="en-US" smtClean="0"/>
              <a:pPr>
                <a:defRPr/>
              </a:pPr>
              <a:t>‹#›</a:t>
            </a:fld>
            <a:endParaRPr lang="en-US" dirty="0"/>
          </a:p>
        </p:txBody>
      </p:sp>
    </p:spTree>
    <p:extLst>
      <p:ext uri="{BB962C8B-B14F-4D97-AF65-F5344CB8AC3E}">
        <p14:creationId xmlns:p14="http://schemas.microsoft.com/office/powerpoint/2010/main" val="1144448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T19_Title and Content_Dark">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A58F66E-D844-4CF8-9DF9-50F522F7AF79}"/>
              </a:ext>
            </a:extLst>
          </p:cNvPr>
          <p:cNvSpPr>
            <a:spLocks noGrp="1"/>
          </p:cNvSpPr>
          <p:nvPr>
            <p:ph type="title"/>
          </p:nvPr>
        </p:nvSpPr>
        <p:spPr>
          <a:xfrm>
            <a:off x="609600" y="381000"/>
            <a:ext cx="10972800" cy="685800"/>
          </a:xfrm>
        </p:spPr>
        <p:txBody>
          <a:bodyPr/>
          <a:lstStyle>
            <a:lvl1pPr>
              <a:defRPr>
                <a:solidFill>
                  <a:schemeClr val="bg1"/>
                </a:solidFill>
              </a:defRPr>
            </a:lvl1pPr>
          </a:lstStyle>
          <a:p>
            <a:r>
              <a:rPr lang="en-US" dirty="0"/>
              <a:t>Click to edit Master title style</a:t>
            </a:r>
          </a:p>
        </p:txBody>
      </p:sp>
      <p:sp>
        <p:nvSpPr>
          <p:cNvPr id="7" name="Text Placeholder 9">
            <a:extLst>
              <a:ext uri="{FF2B5EF4-FFF2-40B4-BE49-F238E27FC236}">
                <a16:creationId xmlns:a16="http://schemas.microsoft.com/office/drawing/2014/main" id="{2006B4A6-F6A0-4DF3-8EFE-2DFA6EDA86F3}"/>
              </a:ext>
            </a:extLst>
          </p:cNvPr>
          <p:cNvSpPr>
            <a:spLocks noGrp="1"/>
          </p:cNvSpPr>
          <p:nvPr>
            <p:ph type="body" sz="quarter" idx="10"/>
          </p:nvPr>
        </p:nvSpPr>
        <p:spPr>
          <a:xfrm>
            <a:off x="609600" y="1219200"/>
            <a:ext cx="10972800" cy="495300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D39E0658-81CE-4FDC-B4D0-938929781D24}"/>
              </a:ext>
            </a:extLst>
          </p:cNvPr>
          <p:cNvSpPr>
            <a:spLocks noGrp="1"/>
          </p:cNvSpPr>
          <p:nvPr>
            <p:ph type="sldNum" sz="quarter" idx="4"/>
          </p:nvPr>
        </p:nvSpPr>
        <p:spPr>
          <a:xfrm>
            <a:off x="10210800" y="6279423"/>
            <a:ext cx="1371600" cy="365125"/>
          </a:xfrm>
          <a:prstGeom prst="rect">
            <a:avLst/>
          </a:prstGeom>
          <a:noFill/>
        </p:spPr>
        <p:txBody>
          <a:bodyPr vert="horz" lIns="91440" tIns="45720" rIns="91440" bIns="45720" rtlCol="0" anchor="ctr"/>
          <a:lstStyle>
            <a:lvl1pPr algn="r" eaLnBrk="1" fontAlgn="auto" hangingPunct="1">
              <a:spcBef>
                <a:spcPts val="0"/>
              </a:spcBef>
              <a:spcAft>
                <a:spcPts val="0"/>
              </a:spcAft>
              <a:defRPr lang="en-US" sz="1600" smtClean="0">
                <a:solidFill>
                  <a:srgbClr val="B1B3B3"/>
                </a:solidFill>
              </a:defRPr>
            </a:lvl1pPr>
          </a:lstStyle>
          <a:p>
            <a:pPr>
              <a:defRPr/>
            </a:pPr>
            <a:fld id="{DADBB38E-37F0-4099-9E14-30415241E9AC}" type="slidenum">
              <a:rPr lang="en-US" smtClean="0"/>
              <a:pPr>
                <a:defRPr/>
              </a:pPr>
              <a:t>‹#›</a:t>
            </a:fld>
            <a:endParaRPr lang="en-US" dirty="0"/>
          </a:p>
        </p:txBody>
      </p:sp>
    </p:spTree>
    <p:extLst>
      <p:ext uri="{BB962C8B-B14F-4D97-AF65-F5344CB8AC3E}">
        <p14:creationId xmlns:p14="http://schemas.microsoft.com/office/powerpoint/2010/main" val="2684126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D8A841E-D890-4E99-9E1F-0DB70974BED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D1639F06-EA6C-4DE7-9585-BB74C1D86EC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274CBB18-A9BE-4E26-AEF0-685B460BE6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dirty="0"/>
          </a:p>
        </p:txBody>
      </p:sp>
      <p:sp>
        <p:nvSpPr>
          <p:cNvPr id="5" name="Footer Placeholder 4">
            <a:extLst>
              <a:ext uri="{FF2B5EF4-FFF2-40B4-BE49-F238E27FC236}">
                <a16:creationId xmlns:a16="http://schemas.microsoft.com/office/drawing/2014/main" id="{BADC2685-CBD5-44D1-8549-850B27C75D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2E3CEBC4-24A6-4347-B47E-79B2708B9B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ADBB38E-37F0-4099-9E14-30415241E9A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11" r:id="rId1"/>
    <p:sldLayoutId id="2147483725" r:id="rId2"/>
    <p:sldLayoutId id="2147483726" r:id="rId3"/>
    <p:sldLayoutId id="2147483713" r:id="rId4"/>
    <p:sldLayoutId id="2147483712" r:id="rId5"/>
    <p:sldLayoutId id="2147483714" r:id="rId6"/>
    <p:sldLayoutId id="2147483703" r:id="rId7"/>
    <p:sldLayoutId id="2147483723" r:id="rId8"/>
    <p:sldLayoutId id="2147483728" r:id="rId9"/>
    <p:sldLayoutId id="2147483716" r:id="rId10"/>
    <p:sldLayoutId id="2147483720" r:id="rId11"/>
    <p:sldLayoutId id="2147483715" r:id="rId12"/>
    <p:sldLayoutId id="2147483704" r:id="rId13"/>
    <p:sldLayoutId id="2147483705" r:id="rId14"/>
    <p:sldLayoutId id="2147483707" r:id="rId15"/>
    <p:sldLayoutId id="2147483722" r:id="rId16"/>
    <p:sldLayoutId id="2147483717" r:id="rId17"/>
    <p:sldLayoutId id="2147483724" r:id="rId18"/>
    <p:sldLayoutId id="2147483721" r:id="rId19"/>
    <p:sldLayoutId id="2147483727" r:id="rId20"/>
    <p:sldLayoutId id="2147483729" r:id="rId2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Rubik Bold" panose="00000800000000000000" pitchFamily="2" charset="-79"/>
        </a:defRPr>
      </a:lvl2pPr>
      <a:lvl3pPr algn="l" rtl="0" eaLnBrk="0" fontAlgn="base" hangingPunct="0">
        <a:lnSpc>
          <a:spcPct val="90000"/>
        </a:lnSpc>
        <a:spcBef>
          <a:spcPct val="0"/>
        </a:spcBef>
        <a:spcAft>
          <a:spcPct val="0"/>
        </a:spcAft>
        <a:defRPr sz="4400">
          <a:solidFill>
            <a:schemeClr val="tx1"/>
          </a:solidFill>
          <a:latin typeface="Rubik Bold" panose="00000800000000000000" pitchFamily="2" charset="-79"/>
        </a:defRPr>
      </a:lvl3pPr>
      <a:lvl4pPr algn="l" rtl="0" eaLnBrk="0" fontAlgn="base" hangingPunct="0">
        <a:lnSpc>
          <a:spcPct val="90000"/>
        </a:lnSpc>
        <a:spcBef>
          <a:spcPct val="0"/>
        </a:spcBef>
        <a:spcAft>
          <a:spcPct val="0"/>
        </a:spcAft>
        <a:defRPr sz="4400">
          <a:solidFill>
            <a:schemeClr val="tx1"/>
          </a:solidFill>
          <a:latin typeface="Rubik Bold" panose="00000800000000000000" pitchFamily="2" charset="-79"/>
        </a:defRPr>
      </a:lvl4pPr>
      <a:lvl5pPr algn="l" rtl="0" eaLnBrk="0" fontAlgn="base" hangingPunct="0">
        <a:lnSpc>
          <a:spcPct val="90000"/>
        </a:lnSpc>
        <a:spcBef>
          <a:spcPct val="0"/>
        </a:spcBef>
        <a:spcAft>
          <a:spcPct val="0"/>
        </a:spcAft>
        <a:defRPr sz="4400">
          <a:solidFill>
            <a:schemeClr val="tx1"/>
          </a:solidFill>
          <a:latin typeface="Rubik Bold" panose="00000800000000000000" pitchFamily="2" charset="-79"/>
        </a:defRPr>
      </a:lvl5pPr>
      <a:lvl6pPr marL="457200" algn="l" rtl="0" fontAlgn="base">
        <a:lnSpc>
          <a:spcPct val="90000"/>
        </a:lnSpc>
        <a:spcBef>
          <a:spcPct val="0"/>
        </a:spcBef>
        <a:spcAft>
          <a:spcPct val="0"/>
        </a:spcAft>
        <a:defRPr sz="4400">
          <a:solidFill>
            <a:schemeClr val="tx1"/>
          </a:solidFill>
          <a:latin typeface="Rubik Bold" panose="00000800000000000000" pitchFamily="2" charset="-79"/>
        </a:defRPr>
      </a:lvl6pPr>
      <a:lvl7pPr marL="914400" algn="l" rtl="0" fontAlgn="base">
        <a:lnSpc>
          <a:spcPct val="90000"/>
        </a:lnSpc>
        <a:spcBef>
          <a:spcPct val="0"/>
        </a:spcBef>
        <a:spcAft>
          <a:spcPct val="0"/>
        </a:spcAft>
        <a:defRPr sz="4400">
          <a:solidFill>
            <a:schemeClr val="tx1"/>
          </a:solidFill>
          <a:latin typeface="Rubik Bold" panose="00000800000000000000" pitchFamily="2" charset="-79"/>
        </a:defRPr>
      </a:lvl7pPr>
      <a:lvl8pPr marL="1371600" algn="l" rtl="0" fontAlgn="base">
        <a:lnSpc>
          <a:spcPct val="90000"/>
        </a:lnSpc>
        <a:spcBef>
          <a:spcPct val="0"/>
        </a:spcBef>
        <a:spcAft>
          <a:spcPct val="0"/>
        </a:spcAft>
        <a:defRPr sz="4400">
          <a:solidFill>
            <a:schemeClr val="tx1"/>
          </a:solidFill>
          <a:latin typeface="Rubik Bold" panose="00000800000000000000" pitchFamily="2" charset="-79"/>
        </a:defRPr>
      </a:lvl8pPr>
      <a:lvl9pPr marL="1828800" algn="l" rtl="0" fontAlgn="base">
        <a:lnSpc>
          <a:spcPct val="90000"/>
        </a:lnSpc>
        <a:spcBef>
          <a:spcPct val="0"/>
        </a:spcBef>
        <a:spcAft>
          <a:spcPct val="0"/>
        </a:spcAft>
        <a:defRPr sz="4400">
          <a:solidFill>
            <a:schemeClr val="tx1"/>
          </a:solidFill>
          <a:latin typeface="Rubik Bold" panose="00000800000000000000" pitchFamily="2" charset="-79"/>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ihmeuw.org/5vel" TargetMode="Externa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hyperlink" Target="mailto:taavi.tillmann@ut.ee" TargetMode="Externa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hyperlink" Target="http://ihmeuw.org/5vel" TargetMode="External"/><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hyperlink" Target="http://ihmeuw.org/5ve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hyperlink" Target="http://ihmeuw.org/5ve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ihmeuw.org/5vel" TargetMode="Externa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D2DCB0B-5AA7-48CC-BA52-4DF6BBBE1600}"/>
              </a:ext>
            </a:extLst>
          </p:cNvPr>
          <p:cNvSpPr>
            <a:spLocks noGrp="1"/>
          </p:cNvSpPr>
          <p:nvPr>
            <p:ph type="ctrTitle"/>
          </p:nvPr>
        </p:nvSpPr>
        <p:spPr>
          <a:xfrm>
            <a:off x="5410200" y="-162152"/>
            <a:ext cx="6781800" cy="3972152"/>
          </a:xfrm>
        </p:spPr>
        <p:txBody>
          <a:bodyPr/>
          <a:lstStyle/>
          <a:p>
            <a:r>
              <a:rPr lang="en-GB" sz="2600" noProof="0" dirty="0"/>
              <a:t>Integrating </a:t>
            </a:r>
            <a:br>
              <a:rPr lang="et-EE" sz="2600" noProof="0" dirty="0"/>
            </a:br>
            <a:r>
              <a:rPr lang="en-GB" sz="2600" noProof="0" dirty="0"/>
              <a:t>big health and </a:t>
            </a:r>
            <a:br>
              <a:rPr lang="et-EE" sz="2600" noProof="0" dirty="0"/>
            </a:br>
            <a:r>
              <a:rPr lang="et-EE" sz="2600" noProof="0" dirty="0"/>
              <a:t>big </a:t>
            </a:r>
            <a:r>
              <a:rPr lang="en-GB" sz="2600" noProof="0" dirty="0"/>
              <a:t>social data, to </a:t>
            </a:r>
            <a:br>
              <a:rPr lang="et-EE" sz="2600" noProof="0" dirty="0"/>
            </a:br>
            <a:r>
              <a:rPr lang="en-GB" sz="2600" noProof="0" dirty="0"/>
              <a:t>better predict heart</a:t>
            </a:r>
            <a:r>
              <a:rPr lang="et-EE" sz="2600" noProof="0" dirty="0"/>
              <a:t> </a:t>
            </a:r>
            <a:r>
              <a:rPr lang="en-GB" sz="2600" noProof="0" dirty="0"/>
              <a:t>attacks, and </a:t>
            </a:r>
            <a:br>
              <a:rPr lang="et-EE" sz="2600" noProof="0" dirty="0"/>
            </a:br>
            <a:r>
              <a:rPr lang="en-GB" sz="2600" noProof="0" dirty="0"/>
              <a:t>reduce its socioeconomic inequality</a:t>
            </a:r>
          </a:p>
        </p:txBody>
      </p:sp>
      <p:sp>
        <p:nvSpPr>
          <p:cNvPr id="2" name="Date Placeholder 1">
            <a:extLst>
              <a:ext uri="{FF2B5EF4-FFF2-40B4-BE49-F238E27FC236}">
                <a16:creationId xmlns:a16="http://schemas.microsoft.com/office/drawing/2014/main" id="{80460688-4478-44D5-94B3-AF08969BB8DC}"/>
              </a:ext>
            </a:extLst>
          </p:cNvPr>
          <p:cNvSpPr>
            <a:spLocks noGrp="1"/>
          </p:cNvSpPr>
          <p:nvPr>
            <p:ph type="dt" sz="half" idx="10"/>
          </p:nvPr>
        </p:nvSpPr>
        <p:spPr/>
        <p:txBody>
          <a:bodyPr/>
          <a:lstStyle/>
          <a:p>
            <a:pPr>
              <a:defRPr/>
            </a:pPr>
            <a:r>
              <a:rPr lang="et-EE" dirty="0">
                <a:solidFill>
                  <a:schemeClr val="tx1"/>
                </a:solidFill>
              </a:rPr>
              <a:t>Oct 2022</a:t>
            </a:r>
            <a:endParaRPr lang="en-US" dirty="0">
              <a:solidFill>
                <a:schemeClr val="tx1"/>
              </a:solidFill>
            </a:endParaRPr>
          </a:p>
        </p:txBody>
      </p:sp>
      <p:sp>
        <p:nvSpPr>
          <p:cNvPr id="15" name="Text Placeholder 14">
            <a:extLst>
              <a:ext uri="{FF2B5EF4-FFF2-40B4-BE49-F238E27FC236}">
                <a16:creationId xmlns:a16="http://schemas.microsoft.com/office/drawing/2014/main" id="{5EB4278F-2789-4086-864B-97EC652BBCE6}"/>
              </a:ext>
            </a:extLst>
          </p:cNvPr>
          <p:cNvSpPr>
            <a:spLocks noGrp="1"/>
          </p:cNvSpPr>
          <p:nvPr>
            <p:ph type="body" sz="quarter" idx="11"/>
          </p:nvPr>
        </p:nvSpPr>
        <p:spPr/>
        <p:txBody>
          <a:bodyPr/>
          <a:lstStyle/>
          <a:p>
            <a:r>
              <a:rPr lang="en-GB" noProof="0" dirty="0"/>
              <a:t>Taavi Tillmann	</a:t>
            </a:r>
          </a:p>
        </p:txBody>
      </p:sp>
      <p:sp>
        <p:nvSpPr>
          <p:cNvPr id="16" name="Text Placeholder 15">
            <a:extLst>
              <a:ext uri="{FF2B5EF4-FFF2-40B4-BE49-F238E27FC236}">
                <a16:creationId xmlns:a16="http://schemas.microsoft.com/office/drawing/2014/main" id="{F430F86C-2F0F-4536-B78F-516E99E85639}"/>
              </a:ext>
            </a:extLst>
          </p:cNvPr>
          <p:cNvSpPr>
            <a:spLocks noGrp="1"/>
          </p:cNvSpPr>
          <p:nvPr>
            <p:ph type="body" sz="quarter" idx="12"/>
          </p:nvPr>
        </p:nvSpPr>
        <p:spPr/>
        <p:txBody>
          <a:bodyPr/>
          <a:lstStyle/>
          <a:p>
            <a:r>
              <a:rPr lang="en-GB" noProof="0" dirty="0"/>
              <a:t>Associate professor </a:t>
            </a:r>
          </a:p>
          <a:p>
            <a:r>
              <a:rPr lang="en-GB" noProof="0" dirty="0"/>
              <a:t>Of public health</a:t>
            </a:r>
          </a:p>
        </p:txBody>
      </p:sp>
      <p:pic>
        <p:nvPicPr>
          <p:cNvPr id="4" name="Picture Placeholder 3" descr="A person wearing glasses&#10;&#10;Description automatically generated with medium confidence">
            <a:extLst>
              <a:ext uri="{FF2B5EF4-FFF2-40B4-BE49-F238E27FC236}">
                <a16:creationId xmlns:a16="http://schemas.microsoft.com/office/drawing/2014/main" id="{FEB7C444-68B2-41BA-B8A2-44A6436B634B}"/>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92" t="771" r="292" b="6206"/>
          <a:stretch/>
        </p:blipFill>
        <p:spPr>
          <a:xfrm>
            <a:off x="6096000" y="4648199"/>
            <a:ext cx="1371600" cy="1446601"/>
          </a:xfrm>
        </p:spPr>
      </p:pic>
      <p:sp>
        <p:nvSpPr>
          <p:cNvPr id="19" name="Slide Number Placeholder 18">
            <a:extLst>
              <a:ext uri="{FF2B5EF4-FFF2-40B4-BE49-F238E27FC236}">
                <a16:creationId xmlns:a16="http://schemas.microsoft.com/office/drawing/2014/main" id="{445A9847-12F6-4C3E-84AA-5C61C6B10786}"/>
              </a:ext>
            </a:extLst>
          </p:cNvPr>
          <p:cNvSpPr>
            <a:spLocks noGrp="1"/>
          </p:cNvSpPr>
          <p:nvPr>
            <p:ph type="sldNum" sz="quarter" idx="4"/>
          </p:nvPr>
        </p:nvSpPr>
        <p:spPr/>
        <p:txBody>
          <a:bodyPr/>
          <a:lstStyle/>
          <a:p>
            <a:pPr>
              <a:defRPr/>
            </a:pPr>
            <a:fld id="{DADBB38E-37F0-4099-9E14-30415241E9AC}" type="slidenum">
              <a:rPr lang="en-US" smtClean="0"/>
              <a:pPr>
                <a:defRPr/>
              </a:pPr>
              <a:t>1</a:t>
            </a:fld>
            <a:endParaRPr lang="en-US" dirty="0"/>
          </a:p>
        </p:txBody>
      </p:sp>
    </p:spTree>
    <p:extLst>
      <p:ext uri="{BB962C8B-B14F-4D97-AF65-F5344CB8AC3E}">
        <p14:creationId xmlns:p14="http://schemas.microsoft.com/office/powerpoint/2010/main" val="1797143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CE68D4-51A3-4DF3-950D-34D591CE9EE9}"/>
              </a:ext>
            </a:extLst>
          </p:cNvPr>
          <p:cNvSpPr>
            <a:spLocks noGrp="1"/>
          </p:cNvSpPr>
          <p:nvPr>
            <p:ph type="sldNum" sz="quarter" idx="4"/>
          </p:nvPr>
        </p:nvSpPr>
        <p:spPr/>
        <p:txBody>
          <a:bodyPr/>
          <a:lstStyle/>
          <a:p>
            <a:pPr>
              <a:defRPr/>
            </a:pPr>
            <a:fld id="{DADBB38E-37F0-4099-9E14-30415241E9AC}" type="slidenum">
              <a:rPr lang="en-US" smtClean="0"/>
              <a:pPr>
                <a:defRPr/>
              </a:pPr>
              <a:t>10</a:t>
            </a:fld>
            <a:endParaRPr lang="en-US" dirty="0"/>
          </a:p>
        </p:txBody>
      </p:sp>
      <p:sp>
        <p:nvSpPr>
          <p:cNvPr id="11" name="Rectangle 10">
            <a:extLst>
              <a:ext uri="{FF2B5EF4-FFF2-40B4-BE49-F238E27FC236}">
                <a16:creationId xmlns:a16="http://schemas.microsoft.com/office/drawing/2014/main" id="{FEA6131B-61B5-4487-A82B-91A19FCC6F74}"/>
              </a:ext>
            </a:extLst>
          </p:cNvPr>
          <p:cNvSpPr/>
          <p:nvPr/>
        </p:nvSpPr>
        <p:spPr>
          <a:xfrm>
            <a:off x="0" y="6092653"/>
            <a:ext cx="11353800" cy="738664"/>
          </a:xfrm>
          <a:prstGeom prst="rect">
            <a:avLst/>
          </a:prstGeom>
        </p:spPr>
        <p:txBody>
          <a:bodyPr wrap="square">
            <a:spAutoFit/>
          </a:bodyPr>
          <a:lstStyle/>
          <a:p>
            <a:r>
              <a:rPr lang="en-US" sz="1400" dirty="0">
                <a:solidFill>
                  <a:schemeClr val="bg1">
                    <a:lumMod val="50000"/>
                  </a:schemeClr>
                </a:solidFill>
              </a:rPr>
              <a:t>Gakidou E,…</a:t>
            </a:r>
            <a:r>
              <a:rPr lang="et-EE" sz="1400" dirty="0">
                <a:solidFill>
                  <a:schemeClr val="bg1">
                    <a:lumMod val="50000"/>
                  </a:schemeClr>
                </a:solidFill>
              </a:rPr>
              <a:t> </a:t>
            </a:r>
            <a:r>
              <a:rPr lang="en-US" sz="1400" dirty="0">
                <a:solidFill>
                  <a:schemeClr val="bg1">
                    <a:lumMod val="50000"/>
                  </a:schemeClr>
                </a:solidFill>
              </a:rPr>
              <a:t>Tillmann T,</a:t>
            </a:r>
            <a:r>
              <a:rPr lang="et-EE" sz="1400" dirty="0">
                <a:solidFill>
                  <a:schemeClr val="bg1">
                    <a:lumMod val="50000"/>
                  </a:schemeClr>
                </a:solidFill>
              </a:rPr>
              <a:t> Jürisson M,</a:t>
            </a:r>
            <a:r>
              <a:rPr lang="en-US" sz="1400" dirty="0">
                <a:solidFill>
                  <a:schemeClr val="bg1">
                    <a:lumMod val="50000"/>
                  </a:schemeClr>
                </a:solidFill>
              </a:rPr>
              <a:t>… </a:t>
            </a:r>
            <a:r>
              <a:rPr lang="et-EE" sz="1400" dirty="0">
                <a:solidFill>
                  <a:schemeClr val="bg1">
                    <a:lumMod val="50000"/>
                  </a:schemeClr>
                </a:solidFill>
              </a:rPr>
              <a:t>et al.</a:t>
            </a:r>
            <a:r>
              <a:rPr lang="en-US" sz="1400" dirty="0">
                <a:solidFill>
                  <a:schemeClr val="bg1">
                    <a:lumMod val="50000"/>
                  </a:schemeClr>
                </a:solidFill>
              </a:rPr>
              <a:t>. Global, regional, and national comparative risk assessment of 84 behavioural, environmental and occupational, and metabolic risks or clusters of risks, 1990-2016: a systematic analysis for the </a:t>
            </a:r>
            <a:r>
              <a:rPr lang="en-US" sz="1400" b="1" dirty="0">
                <a:solidFill>
                  <a:schemeClr val="bg1">
                    <a:lumMod val="50000"/>
                  </a:schemeClr>
                </a:solidFill>
              </a:rPr>
              <a:t>Global Burden of Disease Study </a:t>
            </a:r>
            <a:r>
              <a:rPr lang="en-US" sz="1400" dirty="0">
                <a:solidFill>
                  <a:schemeClr val="bg1">
                    <a:lumMod val="50000"/>
                  </a:schemeClr>
                </a:solidFill>
              </a:rPr>
              <a:t>2016. The Lancet.</a:t>
            </a:r>
            <a:r>
              <a:rPr lang="et-EE" sz="1400" dirty="0">
                <a:solidFill>
                  <a:schemeClr val="bg1">
                    <a:lumMod val="50000"/>
                  </a:schemeClr>
                </a:solidFill>
              </a:rPr>
              <a:t> </a:t>
            </a:r>
            <a:r>
              <a:rPr lang="en-GB" sz="1400" noProof="0" dirty="0">
                <a:solidFill>
                  <a:schemeClr val="dk1"/>
                </a:solidFill>
                <a:ea typeface="Arial"/>
                <a:cs typeface="Aldhabi" panose="020B0604020202020204" pitchFamily="2" charset="-78"/>
                <a:sym typeface="Arial"/>
                <a:hlinkClick r:id="rId2"/>
              </a:rPr>
              <a:t>http://ihmeuw.org/5vel</a:t>
            </a:r>
            <a:endParaRPr lang="en-US" sz="1400" dirty="0">
              <a:solidFill>
                <a:schemeClr val="bg1">
                  <a:lumMod val="50000"/>
                </a:schemeClr>
              </a:solidFill>
            </a:endParaRPr>
          </a:p>
        </p:txBody>
      </p:sp>
      <p:pic>
        <p:nvPicPr>
          <p:cNvPr id="7" name="Picture 6">
            <a:extLst>
              <a:ext uri="{FF2B5EF4-FFF2-40B4-BE49-F238E27FC236}">
                <a16:creationId xmlns:a16="http://schemas.microsoft.com/office/drawing/2014/main" id="{28277513-5C28-4992-AB53-DDB05CA802BB}"/>
              </a:ext>
            </a:extLst>
          </p:cNvPr>
          <p:cNvPicPr>
            <a:picLocks noChangeAspect="1"/>
          </p:cNvPicPr>
          <p:nvPr/>
        </p:nvPicPr>
        <p:blipFill>
          <a:blip r:embed="rId3"/>
          <a:stretch>
            <a:fillRect/>
          </a:stretch>
        </p:blipFill>
        <p:spPr>
          <a:xfrm>
            <a:off x="76200" y="609600"/>
            <a:ext cx="7579995" cy="5257800"/>
          </a:xfrm>
          <a:prstGeom prst="rect">
            <a:avLst/>
          </a:prstGeom>
        </p:spPr>
      </p:pic>
      <p:sp>
        <p:nvSpPr>
          <p:cNvPr id="3" name="TextBox 2">
            <a:extLst>
              <a:ext uri="{FF2B5EF4-FFF2-40B4-BE49-F238E27FC236}">
                <a16:creationId xmlns:a16="http://schemas.microsoft.com/office/drawing/2014/main" id="{0E9CCC48-0ECB-4F68-A7E2-C707158410BF}"/>
              </a:ext>
            </a:extLst>
          </p:cNvPr>
          <p:cNvSpPr txBox="1"/>
          <p:nvPr/>
        </p:nvSpPr>
        <p:spPr>
          <a:xfrm>
            <a:off x="7162800" y="856833"/>
            <a:ext cx="5791200" cy="2800767"/>
          </a:xfrm>
          <a:prstGeom prst="rect">
            <a:avLst/>
          </a:prstGeom>
          <a:noFill/>
        </p:spPr>
        <p:txBody>
          <a:bodyPr wrap="square" rtlCol="0">
            <a:spAutoFit/>
          </a:bodyPr>
          <a:lstStyle/>
          <a:p>
            <a:r>
              <a:rPr lang="et-EE" sz="2200" dirty="0"/>
              <a:t>          </a:t>
            </a:r>
            <a:r>
              <a:rPr lang="et-EE" sz="2200" u="sng" dirty="0"/>
              <a:t>Effective interventions:</a:t>
            </a:r>
            <a:r>
              <a:rPr lang="et-EE" sz="2200" dirty="0"/>
              <a:t>	</a:t>
            </a:r>
          </a:p>
          <a:p>
            <a:r>
              <a:rPr lang="et-EE" sz="2200" dirty="0"/>
              <a:t>       </a:t>
            </a:r>
          </a:p>
          <a:p>
            <a:r>
              <a:rPr lang="et-EE" sz="2200" dirty="0"/>
              <a:t>	       Blood pressure medicines</a:t>
            </a:r>
          </a:p>
          <a:p>
            <a:r>
              <a:rPr lang="et-EE" sz="2200" dirty="0"/>
              <a:t>Less salt, more plants</a:t>
            </a:r>
          </a:p>
          <a:p>
            <a:r>
              <a:rPr lang="et-EE" sz="2200" dirty="0"/>
              <a:t>	     more plants</a:t>
            </a:r>
          </a:p>
          <a:p>
            <a:r>
              <a:rPr lang="et-EE" sz="2200" dirty="0"/>
              <a:t>	                   Statin medications</a:t>
            </a:r>
          </a:p>
          <a:p>
            <a:r>
              <a:rPr lang="et-EE" sz="2200" dirty="0"/>
              <a:t>Stop smoking counselling / nicotine</a:t>
            </a:r>
          </a:p>
          <a:p>
            <a:r>
              <a:rPr lang="et-EE" sz="2200" dirty="0"/>
              <a:t>	     more plants...</a:t>
            </a:r>
          </a:p>
        </p:txBody>
      </p:sp>
    </p:spTree>
    <p:extLst>
      <p:ext uri="{BB962C8B-B14F-4D97-AF65-F5344CB8AC3E}">
        <p14:creationId xmlns:p14="http://schemas.microsoft.com/office/powerpoint/2010/main" val="2201167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280426-CE5E-4FD2-BD20-87AAC1BE7FD2}"/>
              </a:ext>
            </a:extLst>
          </p:cNvPr>
          <p:cNvSpPr/>
          <p:nvPr/>
        </p:nvSpPr>
        <p:spPr>
          <a:xfrm>
            <a:off x="457200" y="2743200"/>
            <a:ext cx="10744200" cy="609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609600" y="381000"/>
            <a:ext cx="11506200" cy="685800"/>
          </a:xfrm>
        </p:spPr>
        <p:txBody>
          <a:bodyPr/>
          <a:lstStyle/>
          <a:p>
            <a:r>
              <a:rPr lang="et-EE" sz="4400" b="1" noProof="0" dirty="0">
                <a:solidFill>
                  <a:schemeClr val="dk1"/>
                </a:solidFill>
                <a:ea typeface="Arial"/>
                <a:cs typeface="Aldhabi" panose="020B0604020202020204" pitchFamily="2" charset="-78"/>
                <a:sym typeface="Arial"/>
              </a:rPr>
              <a:t>Heart disease is </a:t>
            </a:r>
            <a:r>
              <a:rPr lang="en-GB" sz="4400" b="1" noProof="0" dirty="0">
                <a:solidFill>
                  <a:schemeClr val="dk1"/>
                </a:solidFill>
                <a:ea typeface="Arial"/>
                <a:cs typeface="Aldhabi" panose="020B0604020202020204" pitchFamily="2" charset="-78"/>
                <a:sym typeface="Arial"/>
              </a:rPr>
              <a:t>90</a:t>
            </a:r>
            <a:r>
              <a:rPr lang="et-EE" sz="4400" b="1" noProof="0" dirty="0">
                <a:solidFill>
                  <a:schemeClr val="dk1"/>
                </a:solidFill>
                <a:ea typeface="Arial"/>
                <a:cs typeface="Aldhabi" panose="020B0604020202020204" pitchFamily="2" charset="-78"/>
                <a:sym typeface="Arial"/>
              </a:rPr>
              <a:t>% preventable</a:t>
            </a:r>
            <a:endParaRPr lang="en-GB" noProof="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219200"/>
            <a:ext cx="11506200" cy="4953000"/>
          </a:xfrm>
        </p:spPr>
        <p:txBody>
          <a:bodyPr/>
          <a:lstStyle/>
          <a:p>
            <a:pPr marL="457200" lvl="0" indent="-457200">
              <a:lnSpc>
                <a:spcPct val="150000"/>
              </a:lnSpc>
              <a:spcBef>
                <a:spcPts val="0"/>
              </a:spcBef>
              <a:spcAft>
                <a:spcPts val="0"/>
              </a:spcAft>
              <a:buClr>
                <a:schemeClr val="dk1"/>
              </a:buClr>
              <a:buSzPts val="2400"/>
              <a:buAutoNum type="arabicParenR"/>
            </a:pPr>
            <a:r>
              <a:rPr lang="en-GB" sz="2200" noProof="0" dirty="0">
                <a:solidFill>
                  <a:schemeClr val="dk1"/>
                </a:solidFill>
                <a:ea typeface="Arial"/>
                <a:cs typeface="Aldhabi" panose="020B0604020202020204" pitchFamily="2" charset="-78"/>
                <a:sym typeface="Arial"/>
              </a:rPr>
              <a:t>Heart disease (</a:t>
            </a:r>
            <a:r>
              <a:rPr lang="et-EE" sz="2200" noProof="0" dirty="0">
                <a:solidFill>
                  <a:schemeClr val="dk1"/>
                </a:solidFill>
                <a:ea typeface="Arial"/>
                <a:cs typeface="Aldhabi" panose="020B0604020202020204" pitchFamily="2" charset="-78"/>
                <a:sym typeface="Arial"/>
              </a:rPr>
              <a:t>a.k.a cardiovascular disease) includes </a:t>
            </a:r>
            <a:r>
              <a:rPr lang="en-GB" sz="2200" noProof="0" dirty="0">
                <a:solidFill>
                  <a:schemeClr val="dk1"/>
                </a:solidFill>
                <a:ea typeface="Arial"/>
                <a:cs typeface="Aldhabi" panose="020B0604020202020204" pitchFamily="2" charset="-78"/>
                <a:sym typeface="Arial"/>
              </a:rPr>
              <a:t>heart attacks and stroke</a:t>
            </a:r>
            <a:r>
              <a:rPr lang="et-EE" sz="2200" noProof="0" dirty="0">
                <a:solidFill>
                  <a:schemeClr val="dk1"/>
                </a:solidFill>
                <a:ea typeface="Arial"/>
                <a:cs typeface="Aldhabi" panose="020B0604020202020204" pitchFamily="2" charset="-78"/>
                <a:sym typeface="Arial"/>
              </a:rPr>
              <a:t>. 	Caused by similar mechanisms. </a:t>
            </a:r>
            <a:r>
              <a:rPr lang="et-EE" sz="2200" dirty="0">
                <a:solidFill>
                  <a:schemeClr val="dk1"/>
                </a:solidFill>
                <a:ea typeface="Arial"/>
                <a:cs typeface="Aldhabi" panose="020B0604020202020204" pitchFamily="2" charset="-78"/>
                <a:sym typeface="Arial"/>
              </a:rPr>
              <a:t>N</a:t>
            </a:r>
            <a:r>
              <a:rPr lang="en-GB" sz="2200" noProof="0" dirty="0">
                <a:solidFill>
                  <a:schemeClr val="dk1"/>
                </a:solidFill>
                <a:ea typeface="Arial"/>
                <a:cs typeface="Aldhabi" panose="020B0604020202020204" pitchFamily="2" charset="-78"/>
                <a:sym typeface="Arial"/>
              </a:rPr>
              <a:t>r 1 cause of death.</a:t>
            </a:r>
          </a:p>
          <a:p>
            <a:pPr marL="457200" lvl="0" indent="-457200">
              <a:lnSpc>
                <a:spcPct val="150000"/>
              </a:lnSpc>
              <a:spcBef>
                <a:spcPts val="0"/>
              </a:spcBef>
              <a:spcAft>
                <a:spcPts val="0"/>
              </a:spcAft>
              <a:buClr>
                <a:schemeClr val="dk1"/>
              </a:buClr>
              <a:buSzPts val="2400"/>
              <a:buAutoNum type="arabicParenR"/>
            </a:pPr>
            <a:r>
              <a:rPr lang="et-EE" sz="2200" dirty="0">
                <a:solidFill>
                  <a:schemeClr val="dk1"/>
                </a:solidFill>
                <a:ea typeface="Arial"/>
                <a:cs typeface="Aldhabi" panose="020B0604020202020204" pitchFamily="2" charset="-78"/>
                <a:sym typeface="Arial"/>
              </a:rPr>
              <a:t>For </a:t>
            </a:r>
            <a:r>
              <a:rPr lang="en-GB" sz="2200" dirty="0">
                <a:solidFill>
                  <a:schemeClr val="dk1"/>
                </a:solidFill>
                <a:ea typeface="Arial"/>
                <a:cs typeface="Aldhabi" panose="020B0604020202020204" pitchFamily="2" charset="-78"/>
                <a:sym typeface="Arial"/>
              </a:rPr>
              <a:t>90% of cases, we know what caused it.</a:t>
            </a:r>
          </a:p>
          <a:p>
            <a:pPr marL="457200" lvl="0" indent="-457200">
              <a:lnSpc>
                <a:spcPct val="150000"/>
              </a:lnSpc>
              <a:spcBef>
                <a:spcPts val="0"/>
              </a:spcBef>
              <a:spcAft>
                <a:spcPts val="0"/>
              </a:spcAft>
              <a:buClr>
                <a:schemeClr val="dk1"/>
              </a:buClr>
              <a:buSzPts val="2400"/>
              <a:buAutoNum type="arabicParenR"/>
            </a:pPr>
            <a:r>
              <a:rPr lang="et-EE" sz="2200" noProof="0" dirty="0">
                <a:solidFill>
                  <a:schemeClr val="dk1"/>
                </a:solidFill>
                <a:ea typeface="Arial"/>
                <a:cs typeface="Aldhabi" panose="020B0604020202020204" pitchFamily="2" charset="-78"/>
                <a:sym typeface="Arial"/>
              </a:rPr>
              <a:t>Some countries have already lowered heart disease by 80%.</a:t>
            </a:r>
          </a:p>
          <a:p>
            <a:pPr marL="457200" lvl="0" indent="-457200">
              <a:lnSpc>
                <a:spcPct val="150000"/>
              </a:lnSpc>
              <a:spcBef>
                <a:spcPts val="0"/>
              </a:spcBef>
              <a:spcAft>
                <a:spcPts val="0"/>
              </a:spcAft>
              <a:buClr>
                <a:schemeClr val="dk1"/>
              </a:buClr>
              <a:buSzPts val="2400"/>
              <a:buAutoNum type="arabicParenR"/>
            </a:pPr>
            <a:r>
              <a:rPr lang="en-GB" sz="2200" noProof="0" dirty="0">
                <a:solidFill>
                  <a:schemeClr val="dk1"/>
                </a:solidFill>
                <a:ea typeface="Arial"/>
                <a:cs typeface="Aldhabi" panose="020B0604020202020204" pitchFamily="2" charset="-78"/>
                <a:sym typeface="Arial"/>
              </a:rPr>
              <a:t>You can prevent </a:t>
            </a:r>
            <a:r>
              <a:rPr lang="et-EE" sz="2200" noProof="0" dirty="0">
                <a:solidFill>
                  <a:schemeClr val="dk1"/>
                </a:solidFill>
                <a:ea typeface="Arial"/>
                <a:cs typeface="Aldhabi" panose="020B0604020202020204" pitchFamily="2" charset="-78"/>
                <a:sym typeface="Arial"/>
              </a:rPr>
              <a:t>80-</a:t>
            </a:r>
            <a:r>
              <a:rPr lang="en-GB" sz="2200" noProof="0" dirty="0">
                <a:solidFill>
                  <a:schemeClr val="dk1"/>
                </a:solidFill>
                <a:ea typeface="Arial"/>
                <a:cs typeface="Aldhabi" panose="020B0604020202020204" pitchFamily="2" charset="-78"/>
                <a:sym typeface="Arial"/>
              </a:rPr>
              <a:t>90% of heart disease by </a:t>
            </a:r>
            <a:r>
              <a:rPr lang="en-GB" sz="2200" dirty="0">
                <a:solidFill>
                  <a:schemeClr val="dk1"/>
                </a:solidFill>
                <a:ea typeface="Arial"/>
                <a:cs typeface="Aldhabi" panose="020B0604020202020204" pitchFamily="2" charset="-78"/>
                <a:sym typeface="Arial"/>
              </a:rPr>
              <a:t>more than one way</a:t>
            </a:r>
            <a:r>
              <a:rPr lang="et-EE" sz="2200" dirty="0">
                <a:solidFill>
                  <a:schemeClr val="dk1"/>
                </a:solidFill>
                <a:ea typeface="Arial"/>
                <a:cs typeface="Aldhabi" panose="020B0604020202020204" pitchFamily="2" charset="-78"/>
                <a:sym typeface="Arial"/>
              </a:rPr>
              <a:t>:</a:t>
            </a:r>
            <a:endParaRPr lang="en-GB" sz="2200" dirty="0">
              <a:solidFill>
                <a:schemeClr val="dk1"/>
              </a:solidFill>
              <a:ea typeface="Arial"/>
              <a:cs typeface="Aldhabi" panose="020B0604020202020204" pitchFamily="2" charset="-78"/>
              <a:sym typeface="Arial"/>
            </a:endParaRP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A) Make everyone’s lifestyle behaviours perfect. (e.g. </a:t>
            </a:r>
            <a:r>
              <a:rPr lang="et-EE" sz="2200" noProof="0" dirty="0">
                <a:solidFill>
                  <a:schemeClr val="dk1"/>
                </a:solidFill>
                <a:ea typeface="Arial"/>
                <a:cs typeface="Aldhabi" panose="020B0604020202020204" pitchFamily="2" charset="-78"/>
                <a:sym typeface="Arial"/>
              </a:rPr>
              <a:t>More olive oil</a:t>
            </a:r>
            <a:r>
              <a:rPr lang="en-GB" sz="2200" noProof="0" dirty="0">
                <a:solidFill>
                  <a:schemeClr val="dk1"/>
                </a:solidFill>
                <a:ea typeface="Arial"/>
                <a:cs typeface="Aldhabi" panose="020B0604020202020204" pitchFamily="2" charset="-78"/>
                <a:sym typeface="Arial"/>
              </a:rPr>
              <a:t>)</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B) Give high-risk people preventative drugs (e.g. Statin trials).</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C) A little bit of both. </a:t>
            </a:r>
            <a:r>
              <a:rPr lang="en-GB" sz="2200" noProof="0" dirty="0">
                <a:solidFill>
                  <a:schemeClr val="dk1"/>
                </a:solidFill>
                <a:ea typeface="Arial"/>
                <a:cs typeface="Aldhabi" panose="020B0604020202020204" pitchFamily="2" charset="-78"/>
                <a:sym typeface="Arial"/>
              </a:rPr>
              <a:t> </a:t>
            </a:r>
          </a:p>
        </p:txBody>
      </p:sp>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a:xfrm>
            <a:off x="10363200" y="5940079"/>
            <a:ext cx="1371600" cy="365125"/>
          </a:xfrm>
        </p:spPr>
        <p:txBody>
          <a:bodyPr/>
          <a:lstStyle/>
          <a:p>
            <a:pPr>
              <a:defRPr/>
            </a:pPr>
            <a:fld id="{DADBB38E-37F0-4099-9E14-30415241E9AC}" type="slidenum">
              <a:rPr lang="en-US" smtClean="0"/>
              <a:pPr>
                <a:defRPr/>
              </a:pPr>
              <a:t>11</a:t>
            </a:fld>
            <a:endParaRPr lang="en-US" dirty="0"/>
          </a:p>
        </p:txBody>
      </p:sp>
    </p:spTree>
    <p:extLst>
      <p:ext uri="{BB962C8B-B14F-4D97-AF65-F5344CB8AC3E}">
        <p14:creationId xmlns:p14="http://schemas.microsoft.com/office/powerpoint/2010/main" val="54095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29D113-DC7F-489C-A5A8-B50CE999B5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857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1981200" y="881391"/>
            <a:ext cx="7610089" cy="4572000"/>
          </a:xfrm>
          <a:prstGeom prst="rect">
            <a:avLst/>
          </a:prstGeom>
        </p:spPr>
      </p:pic>
      <p:sp>
        <p:nvSpPr>
          <p:cNvPr id="3" name="Rectangle 2"/>
          <p:cNvSpPr/>
          <p:nvPr/>
        </p:nvSpPr>
        <p:spPr>
          <a:xfrm>
            <a:off x="3104395" y="5380672"/>
            <a:ext cx="4572000" cy="369332"/>
          </a:xfrm>
          <a:prstGeom prst="rect">
            <a:avLst/>
          </a:prstGeom>
        </p:spPr>
        <p:txBody>
          <a:bodyPr>
            <a:spAutoFit/>
          </a:bodyPr>
          <a:lstStyle/>
          <a:p>
            <a:endParaRPr lang="en-US" dirty="0"/>
          </a:p>
        </p:txBody>
      </p:sp>
      <p:sp>
        <p:nvSpPr>
          <p:cNvPr id="5" name="Rectangle 4"/>
          <p:cNvSpPr/>
          <p:nvPr/>
        </p:nvSpPr>
        <p:spPr>
          <a:xfrm>
            <a:off x="76200" y="6334780"/>
            <a:ext cx="10668000" cy="523220"/>
          </a:xfrm>
          <a:prstGeom prst="rect">
            <a:avLst/>
          </a:prstGeom>
        </p:spPr>
        <p:txBody>
          <a:bodyPr wrap="square">
            <a:spAutoFit/>
          </a:bodyPr>
          <a:lstStyle/>
          <a:p>
            <a:r>
              <a:rPr lang="en-US" sz="1400" dirty="0" err="1">
                <a:solidFill>
                  <a:schemeClr val="bg1">
                    <a:lumMod val="50000"/>
                  </a:schemeClr>
                </a:solidFill>
              </a:rPr>
              <a:t>Jousilahti</a:t>
            </a:r>
            <a:r>
              <a:rPr lang="en-US" sz="1400" dirty="0">
                <a:solidFill>
                  <a:schemeClr val="bg1">
                    <a:lumMod val="50000"/>
                  </a:schemeClr>
                </a:solidFill>
              </a:rPr>
              <a:t> P, et al. Primary prevention and risk factor reduction in coronary heart disease mortality among working aged men and women in eastern Finland over 40 years: population based observational study. BMJ. 2016.</a:t>
            </a:r>
          </a:p>
        </p:txBody>
      </p:sp>
    </p:spTree>
    <p:extLst>
      <p:ext uri="{BB962C8B-B14F-4D97-AF65-F5344CB8AC3E}">
        <p14:creationId xmlns:p14="http://schemas.microsoft.com/office/powerpoint/2010/main" val="3507241597"/>
      </p:ext>
    </p:extLst>
  </p:cSld>
  <p:clrMapOvr>
    <a:masterClrMapping/>
  </p:clrMapOvr>
  <mc:AlternateContent xmlns:mc="http://schemas.openxmlformats.org/markup-compatibility/2006" xmlns:p14="http://schemas.microsoft.com/office/powerpoint/2010/main">
    <mc:Choice Requires="p14">
      <p:transition spd="slow" p14:dur="2000" advTm="27308"/>
    </mc:Choice>
    <mc:Fallback xmlns="">
      <p:transition spd="slow" advTm="2730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280426-CE5E-4FD2-BD20-87AAC1BE7FD2}"/>
              </a:ext>
            </a:extLst>
          </p:cNvPr>
          <p:cNvSpPr/>
          <p:nvPr/>
        </p:nvSpPr>
        <p:spPr>
          <a:xfrm>
            <a:off x="457200" y="3276600"/>
            <a:ext cx="10744200" cy="2057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609600" y="381000"/>
            <a:ext cx="11506200" cy="685800"/>
          </a:xfrm>
        </p:spPr>
        <p:txBody>
          <a:bodyPr/>
          <a:lstStyle/>
          <a:p>
            <a:r>
              <a:rPr lang="et-EE" sz="4400" b="1" noProof="0" dirty="0">
                <a:solidFill>
                  <a:schemeClr val="dk1"/>
                </a:solidFill>
                <a:ea typeface="Arial"/>
                <a:cs typeface="Aldhabi" panose="020B0604020202020204" pitchFamily="2" charset="-78"/>
                <a:sym typeface="Arial"/>
              </a:rPr>
              <a:t>Heart disease is </a:t>
            </a:r>
            <a:r>
              <a:rPr lang="en-GB" sz="4400" b="1" noProof="0" dirty="0">
                <a:solidFill>
                  <a:schemeClr val="dk1"/>
                </a:solidFill>
                <a:ea typeface="Arial"/>
                <a:cs typeface="Aldhabi" panose="020B0604020202020204" pitchFamily="2" charset="-78"/>
                <a:sym typeface="Arial"/>
              </a:rPr>
              <a:t>90</a:t>
            </a:r>
            <a:r>
              <a:rPr lang="et-EE" sz="4400" b="1" noProof="0" dirty="0">
                <a:solidFill>
                  <a:schemeClr val="dk1"/>
                </a:solidFill>
                <a:ea typeface="Arial"/>
                <a:cs typeface="Aldhabi" panose="020B0604020202020204" pitchFamily="2" charset="-78"/>
                <a:sym typeface="Arial"/>
              </a:rPr>
              <a:t>% preventable</a:t>
            </a:r>
            <a:endParaRPr lang="en-GB" noProof="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219200"/>
            <a:ext cx="11506200" cy="4953000"/>
          </a:xfrm>
        </p:spPr>
        <p:txBody>
          <a:bodyPr/>
          <a:lstStyle/>
          <a:p>
            <a:pPr marL="457200" lvl="0" indent="-457200">
              <a:lnSpc>
                <a:spcPct val="150000"/>
              </a:lnSpc>
              <a:spcBef>
                <a:spcPts val="0"/>
              </a:spcBef>
              <a:spcAft>
                <a:spcPts val="0"/>
              </a:spcAft>
              <a:buClr>
                <a:schemeClr val="dk1"/>
              </a:buClr>
              <a:buSzPts val="2400"/>
              <a:buAutoNum type="arabicParenR"/>
            </a:pPr>
            <a:r>
              <a:rPr lang="en-GB" sz="2200" noProof="0" dirty="0">
                <a:solidFill>
                  <a:schemeClr val="dk1"/>
                </a:solidFill>
                <a:ea typeface="Arial"/>
                <a:cs typeface="Aldhabi" panose="020B0604020202020204" pitchFamily="2" charset="-78"/>
                <a:sym typeface="Arial"/>
              </a:rPr>
              <a:t>Heart disease (</a:t>
            </a:r>
            <a:r>
              <a:rPr lang="et-EE" sz="2200" noProof="0" dirty="0">
                <a:solidFill>
                  <a:schemeClr val="dk1"/>
                </a:solidFill>
                <a:ea typeface="Arial"/>
                <a:cs typeface="Aldhabi" panose="020B0604020202020204" pitchFamily="2" charset="-78"/>
                <a:sym typeface="Arial"/>
              </a:rPr>
              <a:t>a.k.a cardiovascular disease) includes </a:t>
            </a:r>
            <a:r>
              <a:rPr lang="en-GB" sz="2200" noProof="0" dirty="0">
                <a:solidFill>
                  <a:schemeClr val="dk1"/>
                </a:solidFill>
                <a:ea typeface="Arial"/>
                <a:cs typeface="Aldhabi" panose="020B0604020202020204" pitchFamily="2" charset="-78"/>
                <a:sym typeface="Arial"/>
              </a:rPr>
              <a:t>heart attacks and stroke</a:t>
            </a:r>
            <a:r>
              <a:rPr lang="et-EE" sz="2200" noProof="0" dirty="0">
                <a:solidFill>
                  <a:schemeClr val="dk1"/>
                </a:solidFill>
                <a:ea typeface="Arial"/>
                <a:cs typeface="Aldhabi" panose="020B0604020202020204" pitchFamily="2" charset="-78"/>
                <a:sym typeface="Arial"/>
              </a:rPr>
              <a:t>. 	Caused by similar mechanisms. </a:t>
            </a:r>
            <a:r>
              <a:rPr lang="et-EE" sz="2200" dirty="0">
                <a:solidFill>
                  <a:schemeClr val="dk1"/>
                </a:solidFill>
                <a:ea typeface="Arial"/>
                <a:cs typeface="Aldhabi" panose="020B0604020202020204" pitchFamily="2" charset="-78"/>
                <a:sym typeface="Arial"/>
              </a:rPr>
              <a:t>N</a:t>
            </a:r>
            <a:r>
              <a:rPr lang="en-GB" sz="2200" noProof="0" dirty="0">
                <a:solidFill>
                  <a:schemeClr val="dk1"/>
                </a:solidFill>
                <a:ea typeface="Arial"/>
                <a:cs typeface="Aldhabi" panose="020B0604020202020204" pitchFamily="2" charset="-78"/>
                <a:sym typeface="Arial"/>
              </a:rPr>
              <a:t>r 1 cause of death.</a:t>
            </a:r>
          </a:p>
          <a:p>
            <a:pPr marL="457200" lvl="0" indent="-457200">
              <a:lnSpc>
                <a:spcPct val="150000"/>
              </a:lnSpc>
              <a:spcBef>
                <a:spcPts val="0"/>
              </a:spcBef>
              <a:spcAft>
                <a:spcPts val="0"/>
              </a:spcAft>
              <a:buClr>
                <a:schemeClr val="dk1"/>
              </a:buClr>
              <a:buSzPts val="2400"/>
              <a:buAutoNum type="arabicParenR"/>
            </a:pPr>
            <a:r>
              <a:rPr lang="et-EE" sz="2200" dirty="0">
                <a:solidFill>
                  <a:schemeClr val="dk1"/>
                </a:solidFill>
                <a:ea typeface="Arial"/>
                <a:cs typeface="Aldhabi" panose="020B0604020202020204" pitchFamily="2" charset="-78"/>
                <a:sym typeface="Arial"/>
              </a:rPr>
              <a:t>For </a:t>
            </a:r>
            <a:r>
              <a:rPr lang="en-GB" sz="2200" dirty="0">
                <a:solidFill>
                  <a:schemeClr val="dk1"/>
                </a:solidFill>
                <a:ea typeface="Arial"/>
                <a:cs typeface="Aldhabi" panose="020B0604020202020204" pitchFamily="2" charset="-78"/>
                <a:sym typeface="Arial"/>
              </a:rPr>
              <a:t>90% of cases, we know what caused it.</a:t>
            </a:r>
          </a:p>
          <a:p>
            <a:pPr marL="457200" lvl="0" indent="-457200">
              <a:lnSpc>
                <a:spcPct val="150000"/>
              </a:lnSpc>
              <a:spcBef>
                <a:spcPts val="0"/>
              </a:spcBef>
              <a:spcAft>
                <a:spcPts val="0"/>
              </a:spcAft>
              <a:buClr>
                <a:schemeClr val="dk1"/>
              </a:buClr>
              <a:buSzPts val="2400"/>
              <a:buAutoNum type="arabicParenR"/>
            </a:pPr>
            <a:r>
              <a:rPr lang="et-EE" sz="2200" noProof="0" dirty="0">
                <a:solidFill>
                  <a:schemeClr val="dk1"/>
                </a:solidFill>
                <a:ea typeface="Arial"/>
                <a:cs typeface="Aldhabi" panose="020B0604020202020204" pitchFamily="2" charset="-78"/>
                <a:sym typeface="Arial"/>
              </a:rPr>
              <a:t>Some countries have already lowered heart disease by 80%.</a:t>
            </a:r>
          </a:p>
          <a:p>
            <a:pPr marL="457200" lvl="0" indent="-457200">
              <a:lnSpc>
                <a:spcPct val="150000"/>
              </a:lnSpc>
              <a:spcBef>
                <a:spcPts val="0"/>
              </a:spcBef>
              <a:spcAft>
                <a:spcPts val="0"/>
              </a:spcAft>
              <a:buClr>
                <a:schemeClr val="dk1"/>
              </a:buClr>
              <a:buSzPts val="2400"/>
              <a:buAutoNum type="arabicParenR"/>
            </a:pPr>
            <a:r>
              <a:rPr lang="en-GB" sz="2200" noProof="0" dirty="0">
                <a:solidFill>
                  <a:schemeClr val="dk1"/>
                </a:solidFill>
                <a:ea typeface="Arial"/>
                <a:cs typeface="Aldhabi" panose="020B0604020202020204" pitchFamily="2" charset="-78"/>
                <a:sym typeface="Arial"/>
              </a:rPr>
              <a:t>You can prevent </a:t>
            </a:r>
            <a:r>
              <a:rPr lang="et-EE" sz="2200" noProof="0" dirty="0">
                <a:solidFill>
                  <a:schemeClr val="dk1"/>
                </a:solidFill>
                <a:ea typeface="Arial"/>
                <a:cs typeface="Aldhabi" panose="020B0604020202020204" pitchFamily="2" charset="-78"/>
                <a:sym typeface="Arial"/>
              </a:rPr>
              <a:t>80-</a:t>
            </a:r>
            <a:r>
              <a:rPr lang="en-GB" sz="2200" noProof="0" dirty="0">
                <a:solidFill>
                  <a:schemeClr val="dk1"/>
                </a:solidFill>
                <a:ea typeface="Arial"/>
                <a:cs typeface="Aldhabi" panose="020B0604020202020204" pitchFamily="2" charset="-78"/>
                <a:sym typeface="Arial"/>
              </a:rPr>
              <a:t>90% of heart disease by </a:t>
            </a:r>
            <a:r>
              <a:rPr lang="en-GB" sz="2200" dirty="0">
                <a:solidFill>
                  <a:schemeClr val="dk1"/>
                </a:solidFill>
                <a:ea typeface="Arial"/>
                <a:cs typeface="Aldhabi" panose="020B0604020202020204" pitchFamily="2" charset="-78"/>
                <a:sym typeface="Arial"/>
              </a:rPr>
              <a:t>more than one way</a:t>
            </a:r>
            <a:r>
              <a:rPr lang="et-EE" sz="2200" dirty="0">
                <a:solidFill>
                  <a:schemeClr val="dk1"/>
                </a:solidFill>
                <a:ea typeface="Arial"/>
                <a:cs typeface="Aldhabi" panose="020B0604020202020204" pitchFamily="2" charset="-78"/>
                <a:sym typeface="Arial"/>
              </a:rPr>
              <a:t>:</a:t>
            </a:r>
            <a:endParaRPr lang="en-GB" sz="2200" dirty="0">
              <a:solidFill>
                <a:schemeClr val="dk1"/>
              </a:solidFill>
              <a:ea typeface="Arial"/>
              <a:cs typeface="Aldhabi" panose="020B0604020202020204" pitchFamily="2" charset="-78"/>
              <a:sym typeface="Arial"/>
            </a:endParaRP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A) Make everyone’s lifestyle behaviours perfect. (e.g. </a:t>
            </a:r>
            <a:r>
              <a:rPr lang="et-EE" sz="2200" noProof="0" dirty="0">
                <a:solidFill>
                  <a:schemeClr val="dk1"/>
                </a:solidFill>
                <a:ea typeface="Arial"/>
                <a:cs typeface="Aldhabi" panose="020B0604020202020204" pitchFamily="2" charset="-78"/>
                <a:sym typeface="Arial"/>
              </a:rPr>
              <a:t>More olive oil</a:t>
            </a:r>
            <a:r>
              <a:rPr lang="en-GB" sz="2200" noProof="0" dirty="0">
                <a:solidFill>
                  <a:schemeClr val="dk1"/>
                </a:solidFill>
                <a:ea typeface="Arial"/>
                <a:cs typeface="Aldhabi" panose="020B0604020202020204" pitchFamily="2" charset="-78"/>
                <a:sym typeface="Arial"/>
              </a:rPr>
              <a:t>)</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B) Give high-risk people preventative drugs (e.g. Statin trials).</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C) A little bit of both. </a:t>
            </a:r>
            <a:r>
              <a:rPr lang="en-GB" sz="2200" noProof="0" dirty="0">
                <a:solidFill>
                  <a:schemeClr val="dk1"/>
                </a:solidFill>
                <a:ea typeface="Arial"/>
                <a:cs typeface="Aldhabi" panose="020B0604020202020204" pitchFamily="2" charset="-78"/>
                <a:sym typeface="Arial"/>
              </a:rPr>
              <a:t> </a:t>
            </a:r>
          </a:p>
        </p:txBody>
      </p:sp>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a:xfrm>
            <a:off x="10363200" y="5940079"/>
            <a:ext cx="1371600" cy="365125"/>
          </a:xfrm>
        </p:spPr>
        <p:txBody>
          <a:bodyPr/>
          <a:lstStyle/>
          <a:p>
            <a:pPr>
              <a:defRPr/>
            </a:pPr>
            <a:fld id="{DADBB38E-37F0-4099-9E14-30415241E9AC}" type="slidenum">
              <a:rPr lang="en-US" smtClean="0"/>
              <a:pPr>
                <a:defRPr/>
              </a:pPr>
              <a:t>13</a:t>
            </a:fld>
            <a:endParaRPr lang="en-US" dirty="0"/>
          </a:p>
        </p:txBody>
      </p:sp>
    </p:spTree>
    <p:extLst>
      <p:ext uri="{BB962C8B-B14F-4D97-AF65-F5344CB8AC3E}">
        <p14:creationId xmlns:p14="http://schemas.microsoft.com/office/powerpoint/2010/main" val="1097527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04395" y="5380672"/>
            <a:ext cx="4572000" cy="369332"/>
          </a:xfrm>
          <a:prstGeom prst="rect">
            <a:avLst/>
          </a:prstGeom>
        </p:spPr>
        <p:txBody>
          <a:bodyPr>
            <a:spAutoFit/>
          </a:bodyPr>
          <a:lstStyle/>
          <a:p>
            <a:endParaRPr lang="en-US" dirty="0"/>
          </a:p>
        </p:txBody>
      </p:sp>
      <p:pic>
        <p:nvPicPr>
          <p:cNvPr id="7" name="Picture 6">
            <a:extLst>
              <a:ext uri="{FF2B5EF4-FFF2-40B4-BE49-F238E27FC236}">
                <a16:creationId xmlns:a16="http://schemas.microsoft.com/office/drawing/2014/main" id="{64DC28AB-150A-4569-BBA4-F59CB61CB83F}"/>
              </a:ext>
            </a:extLst>
          </p:cNvPr>
          <p:cNvPicPr>
            <a:picLocks noChangeAspect="1"/>
          </p:cNvPicPr>
          <p:nvPr/>
        </p:nvPicPr>
        <p:blipFill>
          <a:blip r:embed="rId2"/>
          <a:stretch>
            <a:fillRect/>
          </a:stretch>
        </p:blipFill>
        <p:spPr>
          <a:xfrm>
            <a:off x="2971800" y="0"/>
            <a:ext cx="6327110" cy="6227340"/>
          </a:xfrm>
          <a:prstGeom prst="rect">
            <a:avLst/>
          </a:prstGeom>
        </p:spPr>
      </p:pic>
      <p:sp>
        <p:nvSpPr>
          <p:cNvPr id="10" name="Rectangle 9">
            <a:extLst>
              <a:ext uri="{FF2B5EF4-FFF2-40B4-BE49-F238E27FC236}">
                <a16:creationId xmlns:a16="http://schemas.microsoft.com/office/drawing/2014/main" id="{4210AF79-8670-43A7-9E0B-250744B0E12E}"/>
              </a:ext>
            </a:extLst>
          </p:cNvPr>
          <p:cNvSpPr/>
          <p:nvPr/>
        </p:nvSpPr>
        <p:spPr>
          <a:xfrm>
            <a:off x="76200" y="6318066"/>
            <a:ext cx="11887200" cy="523220"/>
          </a:xfrm>
          <a:prstGeom prst="rect">
            <a:avLst/>
          </a:prstGeom>
        </p:spPr>
        <p:txBody>
          <a:bodyPr wrap="square">
            <a:spAutoFit/>
          </a:bodyPr>
          <a:lstStyle/>
          <a:p>
            <a:r>
              <a:rPr lang="en-US" sz="1400" dirty="0" err="1">
                <a:solidFill>
                  <a:schemeClr val="bg1">
                    <a:lumMod val="50000"/>
                  </a:schemeClr>
                </a:solidFill>
              </a:rPr>
              <a:t>Estruch</a:t>
            </a:r>
            <a:r>
              <a:rPr lang="en-US" sz="1400" dirty="0">
                <a:solidFill>
                  <a:schemeClr val="bg1">
                    <a:lumMod val="50000"/>
                  </a:schemeClr>
                </a:solidFill>
              </a:rPr>
              <a:t> R, </a:t>
            </a:r>
            <a:r>
              <a:rPr lang="et-EE" sz="1400" dirty="0">
                <a:solidFill>
                  <a:schemeClr val="bg1">
                    <a:lumMod val="50000"/>
                  </a:schemeClr>
                </a:solidFill>
              </a:rPr>
              <a:t>et al.</a:t>
            </a:r>
            <a:r>
              <a:rPr lang="en-US" sz="1400" dirty="0">
                <a:solidFill>
                  <a:schemeClr val="bg1">
                    <a:lumMod val="50000"/>
                  </a:schemeClr>
                </a:solidFill>
              </a:rPr>
              <a:t> Primary prevention of cardiovascular disease with a Mediterranean diet supplemented with extra-virgin olive oil or nuts. </a:t>
            </a:r>
            <a:endParaRPr lang="et-EE" sz="1400" dirty="0">
              <a:solidFill>
                <a:schemeClr val="bg1">
                  <a:lumMod val="50000"/>
                </a:schemeClr>
              </a:solidFill>
            </a:endParaRPr>
          </a:p>
          <a:p>
            <a:r>
              <a:rPr lang="en-US" sz="1400" dirty="0">
                <a:solidFill>
                  <a:schemeClr val="bg1">
                    <a:lumMod val="50000"/>
                  </a:schemeClr>
                </a:solidFill>
              </a:rPr>
              <a:t>New England </a:t>
            </a:r>
            <a:r>
              <a:rPr lang="et-EE" sz="1400" dirty="0">
                <a:solidFill>
                  <a:schemeClr val="bg1">
                    <a:lumMod val="50000"/>
                  </a:schemeClr>
                </a:solidFill>
              </a:rPr>
              <a:t>J</a:t>
            </a:r>
            <a:r>
              <a:rPr lang="en-US" sz="1400" dirty="0" err="1">
                <a:solidFill>
                  <a:schemeClr val="bg1">
                    <a:lumMod val="50000"/>
                  </a:schemeClr>
                </a:solidFill>
              </a:rPr>
              <a:t>ournal</a:t>
            </a:r>
            <a:r>
              <a:rPr lang="en-US" sz="1400" dirty="0">
                <a:solidFill>
                  <a:schemeClr val="bg1">
                    <a:lumMod val="50000"/>
                  </a:schemeClr>
                </a:solidFill>
              </a:rPr>
              <a:t> of </a:t>
            </a:r>
            <a:r>
              <a:rPr lang="et-EE" sz="1400" dirty="0">
                <a:solidFill>
                  <a:schemeClr val="bg1">
                    <a:lumMod val="50000"/>
                  </a:schemeClr>
                </a:solidFill>
              </a:rPr>
              <a:t>M</a:t>
            </a:r>
            <a:r>
              <a:rPr lang="en-US" sz="1400" dirty="0" err="1">
                <a:solidFill>
                  <a:schemeClr val="bg1">
                    <a:lumMod val="50000"/>
                  </a:schemeClr>
                </a:solidFill>
              </a:rPr>
              <a:t>edicine</a:t>
            </a:r>
            <a:r>
              <a:rPr lang="en-US" sz="1400" dirty="0">
                <a:solidFill>
                  <a:schemeClr val="bg1">
                    <a:lumMod val="50000"/>
                  </a:schemeClr>
                </a:solidFill>
              </a:rPr>
              <a:t>. 201</a:t>
            </a:r>
            <a:r>
              <a:rPr lang="et-EE" sz="1400" dirty="0">
                <a:solidFill>
                  <a:schemeClr val="bg1">
                    <a:lumMod val="50000"/>
                  </a:schemeClr>
                </a:solidFill>
              </a:rPr>
              <a:t>8.</a:t>
            </a:r>
            <a:endParaRPr lang="en-US" sz="1400" dirty="0">
              <a:solidFill>
                <a:schemeClr val="bg1">
                  <a:lumMod val="50000"/>
                </a:schemeClr>
              </a:solidFill>
            </a:endParaRPr>
          </a:p>
        </p:txBody>
      </p:sp>
    </p:spTree>
    <p:extLst>
      <p:ext uri="{BB962C8B-B14F-4D97-AF65-F5344CB8AC3E}">
        <p14:creationId xmlns:p14="http://schemas.microsoft.com/office/powerpoint/2010/main" val="1116462465"/>
      </p:ext>
    </p:extLst>
  </p:cSld>
  <p:clrMapOvr>
    <a:masterClrMapping/>
  </p:clrMapOvr>
  <mc:AlternateContent xmlns:mc="http://schemas.openxmlformats.org/markup-compatibility/2006" xmlns:p14="http://schemas.microsoft.com/office/powerpoint/2010/main">
    <mc:Choice Requires="p14">
      <p:transition spd="slow" p14:dur="2000" advTm="27308"/>
    </mc:Choice>
    <mc:Fallback xmlns="">
      <p:transition spd="slow" advTm="2730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04395" y="5380672"/>
            <a:ext cx="4572000" cy="369332"/>
          </a:xfrm>
          <a:prstGeom prst="rect">
            <a:avLst/>
          </a:prstGeom>
        </p:spPr>
        <p:txBody>
          <a:bodyPr>
            <a:spAutoFit/>
          </a:bodyPr>
          <a:lstStyle/>
          <a:p>
            <a:endParaRPr lang="en-US" dirty="0"/>
          </a:p>
        </p:txBody>
      </p:sp>
      <p:sp>
        <p:nvSpPr>
          <p:cNvPr id="5" name="Rectangle 4"/>
          <p:cNvSpPr/>
          <p:nvPr/>
        </p:nvSpPr>
        <p:spPr>
          <a:xfrm>
            <a:off x="9350" y="6555834"/>
            <a:ext cx="10762090" cy="307777"/>
          </a:xfrm>
          <a:prstGeom prst="rect">
            <a:avLst/>
          </a:prstGeom>
        </p:spPr>
        <p:txBody>
          <a:bodyPr wrap="square">
            <a:spAutoFit/>
          </a:bodyPr>
          <a:lstStyle/>
          <a:p>
            <a:r>
              <a:rPr lang="en-GB" sz="1400" dirty="0">
                <a:solidFill>
                  <a:schemeClr val="bg1">
                    <a:lumMod val="50000"/>
                  </a:schemeClr>
                </a:solidFill>
              </a:rPr>
              <a:t>Collins R.</a:t>
            </a:r>
            <a:r>
              <a:rPr lang="et-EE" sz="1400" dirty="0">
                <a:solidFill>
                  <a:schemeClr val="bg1">
                    <a:lumMod val="50000"/>
                  </a:schemeClr>
                </a:solidFill>
              </a:rPr>
              <a:t> et al.</a:t>
            </a:r>
            <a:r>
              <a:rPr lang="en-GB" sz="1400" dirty="0">
                <a:solidFill>
                  <a:schemeClr val="bg1">
                    <a:lumMod val="50000"/>
                  </a:schemeClr>
                </a:solidFill>
              </a:rPr>
              <a:t> Interpretation of the evidence for the efficacy and safety of statin therapy. The Lancet. 2016.</a:t>
            </a:r>
            <a:endParaRPr lang="en-US" sz="1400" dirty="0">
              <a:solidFill>
                <a:schemeClr val="bg1">
                  <a:lumMod val="50000"/>
                </a:schemeClr>
              </a:solidFill>
            </a:endParaRPr>
          </a:p>
        </p:txBody>
      </p:sp>
      <p:pic>
        <p:nvPicPr>
          <p:cNvPr id="12" name="Picture 11">
            <a:extLst>
              <a:ext uri="{FF2B5EF4-FFF2-40B4-BE49-F238E27FC236}">
                <a16:creationId xmlns:a16="http://schemas.microsoft.com/office/drawing/2014/main" id="{007D9A2F-32AF-468F-9165-220459EC5FDA}"/>
              </a:ext>
            </a:extLst>
          </p:cNvPr>
          <p:cNvPicPr>
            <a:picLocks noChangeAspect="1"/>
          </p:cNvPicPr>
          <p:nvPr/>
        </p:nvPicPr>
        <p:blipFill>
          <a:blip r:embed="rId2"/>
          <a:stretch>
            <a:fillRect/>
          </a:stretch>
        </p:blipFill>
        <p:spPr>
          <a:xfrm>
            <a:off x="-152400" y="228600"/>
            <a:ext cx="5490713" cy="5791200"/>
          </a:xfrm>
          <a:prstGeom prst="rect">
            <a:avLst/>
          </a:prstGeom>
        </p:spPr>
      </p:pic>
      <p:pic>
        <p:nvPicPr>
          <p:cNvPr id="16" name="Picture 15">
            <a:extLst>
              <a:ext uri="{FF2B5EF4-FFF2-40B4-BE49-F238E27FC236}">
                <a16:creationId xmlns:a16="http://schemas.microsoft.com/office/drawing/2014/main" id="{80F1886F-3B01-4897-8C03-8776ADA253ED}"/>
              </a:ext>
            </a:extLst>
          </p:cNvPr>
          <p:cNvPicPr>
            <a:picLocks noChangeAspect="1"/>
          </p:cNvPicPr>
          <p:nvPr/>
        </p:nvPicPr>
        <p:blipFill>
          <a:blip r:embed="rId3"/>
          <a:stretch>
            <a:fillRect/>
          </a:stretch>
        </p:blipFill>
        <p:spPr>
          <a:xfrm>
            <a:off x="5181600" y="206485"/>
            <a:ext cx="6983136" cy="6250822"/>
          </a:xfrm>
          <a:prstGeom prst="rect">
            <a:avLst/>
          </a:prstGeom>
        </p:spPr>
      </p:pic>
    </p:spTree>
    <p:extLst>
      <p:ext uri="{BB962C8B-B14F-4D97-AF65-F5344CB8AC3E}">
        <p14:creationId xmlns:p14="http://schemas.microsoft.com/office/powerpoint/2010/main" val="3653985787"/>
      </p:ext>
    </p:extLst>
  </p:cSld>
  <p:clrMapOvr>
    <a:masterClrMapping/>
  </p:clrMapOvr>
  <mc:AlternateContent xmlns:mc="http://schemas.openxmlformats.org/markup-compatibility/2006" xmlns:p14="http://schemas.microsoft.com/office/powerpoint/2010/main">
    <mc:Choice Requires="p14">
      <p:transition spd="slow" p14:dur="2000" advTm="27308"/>
    </mc:Choice>
    <mc:Fallback xmlns="">
      <p:transition spd="slow" advTm="2730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23D577-A398-411B-B15B-4CF1DB5CADEC}"/>
              </a:ext>
            </a:extLst>
          </p:cNvPr>
          <p:cNvSpPr/>
          <p:nvPr/>
        </p:nvSpPr>
        <p:spPr>
          <a:xfrm>
            <a:off x="457200" y="1828800"/>
            <a:ext cx="10744200" cy="609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609600" y="381000"/>
            <a:ext cx="11506200" cy="685800"/>
          </a:xfrm>
        </p:spPr>
        <p:txBody>
          <a:bodyPr/>
          <a:lstStyle/>
          <a:p>
            <a:r>
              <a:rPr lang="en-GB" sz="4400" b="1" i="0" u="none" strike="noStrike" cap="none" noProof="0" dirty="0">
                <a:ea typeface="Arial"/>
                <a:cs typeface="Arial"/>
                <a:sym typeface="Arial"/>
              </a:rPr>
              <a:t>Agenda</a:t>
            </a:r>
            <a:endParaRPr lang="en-GB" noProof="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219200"/>
            <a:ext cx="11506200" cy="4953000"/>
          </a:xfrm>
        </p:spPr>
        <p:txBody>
          <a:bodyPr/>
          <a:lstStyle/>
          <a:p>
            <a:pPr marL="457200" lvl="0" indent="-457200">
              <a:lnSpc>
                <a:spcPct val="150000"/>
              </a:lnSpc>
              <a:spcBef>
                <a:spcPts val="0"/>
              </a:spcBef>
              <a:spcAft>
                <a:spcPts val="0"/>
              </a:spcAft>
              <a:buClr>
                <a:schemeClr val="dk1"/>
              </a:buClr>
              <a:buSzPts val="2400"/>
              <a:buAutoNum type="arabicParenR"/>
            </a:pPr>
            <a:r>
              <a:rPr lang="et-EE" sz="2400" noProof="0" dirty="0">
                <a:solidFill>
                  <a:schemeClr val="dk1"/>
                </a:solidFill>
                <a:ea typeface="Arial"/>
                <a:cs typeface="Aldhabi" panose="020B0604020202020204" pitchFamily="2" charset="-78"/>
                <a:sym typeface="Arial"/>
              </a:rPr>
              <a:t>Why predict </a:t>
            </a:r>
            <a:r>
              <a:rPr lang="et-EE" sz="2400" b="1" noProof="0" dirty="0">
                <a:solidFill>
                  <a:schemeClr val="dk1"/>
                </a:solidFill>
                <a:ea typeface="Arial"/>
                <a:cs typeface="Aldhabi" panose="020B0604020202020204" pitchFamily="2" charset="-78"/>
                <a:sym typeface="Arial"/>
              </a:rPr>
              <a:t>heart disease</a:t>
            </a:r>
          </a:p>
          <a:p>
            <a:pPr marL="457200" lvl="0" indent="-457200">
              <a:lnSpc>
                <a:spcPct val="150000"/>
              </a:lnSpc>
              <a:spcBef>
                <a:spcPts val="0"/>
              </a:spcBef>
              <a:spcAft>
                <a:spcPts val="0"/>
              </a:spcAft>
              <a:buClr>
                <a:schemeClr val="dk1"/>
              </a:buClr>
              <a:buSzPts val="2400"/>
              <a:buAutoNum type="arabicParenR"/>
            </a:pPr>
            <a:r>
              <a:rPr lang="en-GB" sz="2400" noProof="0" dirty="0" err="1">
                <a:solidFill>
                  <a:schemeClr val="dk1"/>
                </a:solidFill>
                <a:ea typeface="Arial"/>
                <a:cs typeface="Aldhabi" panose="020B0604020202020204" pitchFamily="2" charset="-78"/>
                <a:sym typeface="Arial"/>
              </a:rPr>
              <a:t>Wh</a:t>
            </a:r>
            <a:r>
              <a:rPr lang="et-EE" sz="2400" noProof="0" dirty="0">
                <a:solidFill>
                  <a:schemeClr val="dk1"/>
                </a:solidFill>
                <a:ea typeface="Arial"/>
                <a:cs typeface="Aldhabi" panose="020B0604020202020204" pitchFamily="2" charset="-78"/>
                <a:sym typeface="Arial"/>
              </a:rPr>
              <a:t>at we know about </a:t>
            </a:r>
            <a:r>
              <a:rPr lang="et-EE" sz="2400" b="1" noProof="0" dirty="0">
                <a:solidFill>
                  <a:schemeClr val="dk1"/>
                </a:solidFill>
                <a:ea typeface="Arial"/>
                <a:cs typeface="Aldhabi" panose="020B0604020202020204" pitchFamily="2" charset="-78"/>
                <a:sym typeface="Arial"/>
              </a:rPr>
              <a:t>socioeconomic predictors </a:t>
            </a:r>
            <a:r>
              <a:rPr lang="et-EE" sz="2400" noProof="0" dirty="0">
                <a:solidFill>
                  <a:schemeClr val="dk1"/>
                </a:solidFill>
                <a:ea typeface="Arial"/>
                <a:cs typeface="Aldhabi" panose="020B0604020202020204" pitchFamily="2" charset="-78"/>
                <a:sym typeface="Arial"/>
              </a:rPr>
              <a:t>of heart disease</a:t>
            </a:r>
          </a:p>
          <a:p>
            <a:pPr marL="457200" lvl="0" indent="-457200">
              <a:lnSpc>
                <a:spcPct val="150000"/>
              </a:lnSpc>
              <a:spcBef>
                <a:spcPts val="0"/>
              </a:spcBef>
              <a:spcAft>
                <a:spcPts val="0"/>
              </a:spcAft>
              <a:buClr>
                <a:schemeClr val="dk1"/>
              </a:buClr>
              <a:buSzPts val="2400"/>
              <a:buAutoNum type="arabicParenR"/>
            </a:pPr>
            <a:r>
              <a:rPr lang="et-EE" sz="2400" noProof="0" dirty="0">
                <a:solidFill>
                  <a:schemeClr val="dk1"/>
                </a:solidFill>
                <a:ea typeface="Arial"/>
                <a:cs typeface="Aldhabi" panose="020B0604020202020204" pitchFamily="2" charset="-78"/>
                <a:sym typeface="Arial"/>
              </a:rPr>
              <a:t>What is currently implemented in the </a:t>
            </a:r>
            <a:r>
              <a:rPr lang="et-EE" sz="2400" b="1" noProof="0" dirty="0">
                <a:solidFill>
                  <a:schemeClr val="dk1"/>
                </a:solidFill>
                <a:ea typeface="Arial"/>
                <a:cs typeface="Aldhabi" panose="020B0604020202020204" pitchFamily="2" charset="-78"/>
                <a:sym typeface="Arial"/>
              </a:rPr>
              <a:t>real world</a:t>
            </a:r>
          </a:p>
          <a:p>
            <a:pPr marL="457200" lvl="0" indent="-457200">
              <a:lnSpc>
                <a:spcPct val="150000"/>
              </a:lnSpc>
              <a:spcBef>
                <a:spcPts val="0"/>
              </a:spcBef>
              <a:spcAft>
                <a:spcPts val="0"/>
              </a:spcAft>
              <a:buClr>
                <a:schemeClr val="dk1"/>
              </a:buClr>
              <a:buSzPts val="2400"/>
              <a:buAutoNum type="arabicParenR"/>
            </a:pPr>
            <a:r>
              <a:rPr lang="et-EE" sz="2400" dirty="0">
                <a:solidFill>
                  <a:schemeClr val="dk1"/>
                </a:solidFill>
                <a:ea typeface="Arial"/>
                <a:cs typeface="Aldhabi" panose="020B0604020202020204" pitchFamily="2" charset="-78"/>
                <a:sym typeface="Arial"/>
              </a:rPr>
              <a:t>Our 5-15 year </a:t>
            </a:r>
            <a:r>
              <a:rPr lang="et-EE" sz="2400" b="1" dirty="0">
                <a:solidFill>
                  <a:schemeClr val="dk1"/>
                </a:solidFill>
                <a:ea typeface="Arial"/>
                <a:cs typeface="Aldhabi" panose="020B0604020202020204" pitchFamily="2" charset="-78"/>
                <a:sym typeface="Arial"/>
              </a:rPr>
              <a:t>vision</a:t>
            </a:r>
          </a:p>
          <a:p>
            <a:pPr marL="457200" lvl="0" indent="-457200">
              <a:lnSpc>
                <a:spcPct val="150000"/>
              </a:lnSpc>
              <a:spcBef>
                <a:spcPts val="0"/>
              </a:spcBef>
              <a:spcAft>
                <a:spcPts val="0"/>
              </a:spcAft>
              <a:buClr>
                <a:schemeClr val="dk1"/>
              </a:buClr>
              <a:buSzPts val="2400"/>
              <a:buAutoNum type="arabicParenR"/>
            </a:pPr>
            <a:r>
              <a:rPr lang="et-EE" sz="2400" noProof="0" dirty="0">
                <a:solidFill>
                  <a:schemeClr val="dk1"/>
                </a:solidFill>
                <a:ea typeface="Arial"/>
                <a:cs typeface="Aldhabi" panose="020B0604020202020204" pitchFamily="2" charset="-78"/>
                <a:sym typeface="Arial"/>
              </a:rPr>
              <a:t>Our 5 year </a:t>
            </a:r>
            <a:r>
              <a:rPr lang="et-EE" sz="2400" b="1" noProof="0" dirty="0">
                <a:solidFill>
                  <a:schemeClr val="dk1"/>
                </a:solidFill>
                <a:ea typeface="Arial"/>
                <a:cs typeface="Aldhabi" panose="020B0604020202020204" pitchFamily="2" charset="-78"/>
                <a:sym typeface="Arial"/>
              </a:rPr>
              <a:t>project</a:t>
            </a:r>
            <a:endParaRPr lang="en-GB" sz="1200" b="1" noProof="0" dirty="0">
              <a:solidFill>
                <a:schemeClr val="dk1"/>
              </a:solidFill>
              <a:ea typeface="Arial"/>
              <a:cs typeface="Aldhabi" panose="020B0604020202020204" pitchFamily="2" charset="-78"/>
              <a:sym typeface="Arial"/>
            </a:endParaRPr>
          </a:p>
        </p:txBody>
      </p:sp>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p:txBody>
          <a:bodyPr/>
          <a:lstStyle/>
          <a:p>
            <a:pPr>
              <a:defRPr/>
            </a:pPr>
            <a:fld id="{DADBB38E-37F0-4099-9E14-30415241E9AC}" type="slidenum">
              <a:rPr lang="en-US" smtClean="0"/>
              <a:pPr>
                <a:defRPr/>
              </a:pPr>
              <a:t>16</a:t>
            </a:fld>
            <a:endParaRPr lang="en-US" dirty="0"/>
          </a:p>
        </p:txBody>
      </p:sp>
    </p:spTree>
    <p:extLst>
      <p:ext uri="{BB962C8B-B14F-4D97-AF65-F5344CB8AC3E}">
        <p14:creationId xmlns:p14="http://schemas.microsoft.com/office/powerpoint/2010/main" val="569962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389E1F-DB67-4D53-A525-870A170AA5F4}"/>
              </a:ext>
            </a:extLst>
          </p:cNvPr>
          <p:cNvSpPr/>
          <p:nvPr/>
        </p:nvSpPr>
        <p:spPr>
          <a:xfrm>
            <a:off x="457200" y="1752600"/>
            <a:ext cx="11353800" cy="990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609600" y="381000"/>
            <a:ext cx="11506200" cy="685800"/>
          </a:xfrm>
        </p:spPr>
        <p:txBody>
          <a:bodyPr/>
          <a:lstStyle/>
          <a:p>
            <a:r>
              <a:rPr lang="en-GB" sz="4400" b="1" i="0" u="none" strike="noStrike" cap="none" noProof="0" dirty="0">
                <a:ea typeface="Arial"/>
                <a:cs typeface="Arial"/>
                <a:sym typeface="Arial"/>
              </a:rPr>
              <a:t>Socioeconomic status is a leading predictor of heart disease</a:t>
            </a:r>
            <a:endParaRPr lang="en-GB" noProof="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676400"/>
            <a:ext cx="11506200" cy="4953000"/>
          </a:xfrm>
        </p:spPr>
        <p:txBody>
          <a:bodyPr/>
          <a:lstStyle/>
          <a:p>
            <a:pPr marL="457200" lvl="0" indent="-457200">
              <a:lnSpc>
                <a:spcPct val="150000"/>
              </a:lnSpc>
              <a:spcBef>
                <a:spcPts val="0"/>
              </a:spcBef>
              <a:spcAft>
                <a:spcPts val="0"/>
              </a:spcAft>
              <a:buClr>
                <a:schemeClr val="dk1"/>
              </a:buClr>
              <a:buSzPts val="2400"/>
              <a:buAutoNum type="arabicParenR"/>
            </a:pPr>
            <a:r>
              <a:rPr lang="en-GB" sz="2200" noProof="0" dirty="0">
                <a:solidFill>
                  <a:schemeClr val="dk1"/>
                </a:solidFill>
                <a:ea typeface="Arial"/>
                <a:cs typeface="Aldhabi" panose="020B0604020202020204" pitchFamily="2" charset="-78"/>
                <a:sym typeface="Arial"/>
              </a:rPr>
              <a:t>Socioeconomic status = Education, Occupation, Income, Wealth (housing &amp; location).</a:t>
            </a:r>
          </a:p>
          <a:p>
            <a:pPr marL="457200" lvl="0" indent="-457200">
              <a:lnSpc>
                <a:spcPct val="150000"/>
              </a:lnSpc>
              <a:spcBef>
                <a:spcPts val="0"/>
              </a:spcBef>
              <a:spcAft>
                <a:spcPts val="0"/>
              </a:spcAft>
              <a:buClr>
                <a:schemeClr val="dk1"/>
              </a:buClr>
              <a:buSzPts val="2400"/>
              <a:buAutoNum type="arabicParenR"/>
            </a:pPr>
            <a:r>
              <a:rPr lang="en-GB" sz="2200" noProof="0" dirty="0">
                <a:solidFill>
                  <a:schemeClr val="dk1"/>
                </a:solidFill>
                <a:ea typeface="Arial"/>
                <a:cs typeface="Aldhabi" panose="020B0604020202020204" pitchFamily="2" charset="-78"/>
                <a:sym typeface="Arial"/>
              </a:rPr>
              <a:t>Powerful predictors of heart disease.</a:t>
            </a:r>
          </a:p>
          <a:p>
            <a:pPr marL="457200" lvl="0" indent="-457200">
              <a:lnSpc>
                <a:spcPct val="150000"/>
              </a:lnSpc>
              <a:spcBef>
                <a:spcPts val="0"/>
              </a:spcBef>
              <a:spcAft>
                <a:spcPts val="0"/>
              </a:spcAft>
              <a:buClr>
                <a:schemeClr val="dk1"/>
              </a:buClr>
              <a:buSzPts val="2400"/>
              <a:buAutoNum type="arabicParenR"/>
            </a:pPr>
            <a:r>
              <a:rPr lang="en-GB" sz="2200" dirty="0">
                <a:solidFill>
                  <a:schemeClr val="dk1"/>
                </a:solidFill>
                <a:ea typeface="Arial"/>
                <a:cs typeface="Aldhabi" panose="020B0604020202020204" pitchFamily="2" charset="-78"/>
                <a:sym typeface="Arial"/>
              </a:rPr>
              <a:t>Even more magnified effects in Eastern European countries (hypothesis: the stress of rapid societal transition is</a:t>
            </a:r>
            <a:r>
              <a:rPr lang="en-GB" sz="2200" noProof="0" dirty="0">
                <a:solidFill>
                  <a:schemeClr val="dk1"/>
                </a:solidFill>
                <a:ea typeface="Arial"/>
                <a:cs typeface="Aldhabi" panose="020B0604020202020204" pitchFamily="2" charset="-78"/>
                <a:sym typeface="Arial"/>
              </a:rPr>
              <a:t> concentrated among the most vulnerable).</a:t>
            </a:r>
          </a:p>
          <a:p>
            <a:pPr marL="457200" lvl="0" indent="-457200">
              <a:lnSpc>
                <a:spcPct val="150000"/>
              </a:lnSpc>
              <a:spcBef>
                <a:spcPts val="0"/>
              </a:spcBef>
              <a:spcAft>
                <a:spcPts val="0"/>
              </a:spcAft>
              <a:buClr>
                <a:schemeClr val="dk1"/>
              </a:buClr>
              <a:buSzPts val="2400"/>
              <a:buAutoNum type="arabicParenR"/>
            </a:pPr>
            <a:r>
              <a:rPr lang="en-GB" sz="2200" dirty="0">
                <a:solidFill>
                  <a:schemeClr val="dk1"/>
                </a:solidFill>
                <a:ea typeface="Arial"/>
                <a:cs typeface="Aldhabi" panose="020B0604020202020204" pitchFamily="2" charset="-78"/>
                <a:sym typeface="Arial"/>
              </a:rPr>
              <a:t>These associations are probably causal</a:t>
            </a:r>
            <a:r>
              <a:rPr lang="en-GB" sz="2200" noProof="0" dirty="0">
                <a:solidFill>
                  <a:schemeClr val="dk1"/>
                </a:solidFill>
                <a:ea typeface="Arial"/>
                <a:cs typeface="Aldhabi" panose="020B0604020202020204" pitchFamily="2" charset="-78"/>
                <a:sym typeface="Arial"/>
              </a:rPr>
              <a:t>.</a:t>
            </a:r>
          </a:p>
          <a:p>
            <a:pPr marL="457200" lvl="0" indent="-457200">
              <a:lnSpc>
                <a:spcPct val="150000"/>
              </a:lnSpc>
              <a:spcBef>
                <a:spcPts val="0"/>
              </a:spcBef>
              <a:spcAft>
                <a:spcPts val="0"/>
              </a:spcAft>
              <a:buClr>
                <a:schemeClr val="dk1"/>
              </a:buClr>
              <a:buSzPts val="2400"/>
              <a:buAutoNum type="arabicParenR"/>
            </a:pPr>
            <a:r>
              <a:rPr lang="en-GB" sz="2200" noProof="0" dirty="0">
                <a:solidFill>
                  <a:schemeClr val="dk1"/>
                </a:solidFill>
                <a:ea typeface="Arial"/>
                <a:cs typeface="Aldhabi" panose="020B0604020202020204" pitchFamily="2" charset="-78"/>
                <a:sym typeface="Arial"/>
              </a:rPr>
              <a:t>When adding predictors to heart disease prediction algorithms, each measure adds additive value to prediction accuracy (niche branch of sociology + clinical prediction models</a:t>
            </a:r>
            <a:r>
              <a:rPr lang="en-GB" sz="2200" dirty="0">
                <a:solidFill>
                  <a:schemeClr val="dk1"/>
                </a:solidFill>
                <a:ea typeface="Arial"/>
                <a:cs typeface="Aldhabi" panose="020B0604020202020204" pitchFamily="2" charset="-78"/>
                <a:sym typeface="Arial"/>
              </a:rPr>
              <a:t>)</a:t>
            </a:r>
            <a:r>
              <a:rPr lang="en-GB" sz="2200" noProof="0" dirty="0">
                <a:solidFill>
                  <a:schemeClr val="dk1"/>
                </a:solidFill>
                <a:ea typeface="Arial"/>
                <a:cs typeface="Aldhabi" panose="020B0604020202020204" pitchFamily="2" charset="-78"/>
                <a:sym typeface="Arial"/>
              </a:rPr>
              <a:t>.</a:t>
            </a:r>
          </a:p>
          <a:p>
            <a:pPr lvl="0">
              <a:lnSpc>
                <a:spcPct val="150000"/>
              </a:lnSpc>
              <a:spcBef>
                <a:spcPts val="0"/>
              </a:spcBef>
              <a:spcAft>
                <a:spcPts val="0"/>
              </a:spcAft>
              <a:buClr>
                <a:schemeClr val="dk1"/>
              </a:buClr>
              <a:buSzPts val="2400"/>
            </a:pPr>
            <a:endParaRPr lang="en-GB" sz="2200" noProof="0" dirty="0">
              <a:solidFill>
                <a:schemeClr val="dk1"/>
              </a:solidFill>
              <a:ea typeface="Arial"/>
              <a:cs typeface="Aldhabi" panose="020B0604020202020204" pitchFamily="2" charset="-78"/>
              <a:sym typeface="Arial"/>
            </a:endParaRPr>
          </a:p>
          <a:p>
            <a:pPr marL="457200" lvl="0" indent="-457200">
              <a:lnSpc>
                <a:spcPct val="150000"/>
              </a:lnSpc>
              <a:spcBef>
                <a:spcPts val="0"/>
              </a:spcBef>
              <a:spcAft>
                <a:spcPts val="0"/>
              </a:spcAft>
              <a:buClr>
                <a:schemeClr val="dk1"/>
              </a:buClr>
              <a:buSzPts val="2400"/>
              <a:buAutoNum type="arabicParenR"/>
            </a:pPr>
            <a:endParaRPr lang="en-GB" sz="2200" noProof="0" dirty="0">
              <a:solidFill>
                <a:schemeClr val="dk1"/>
              </a:solidFill>
              <a:ea typeface="Arial"/>
              <a:cs typeface="Aldhabi" panose="020B0604020202020204" pitchFamily="2" charset="-78"/>
              <a:sym typeface="Arial"/>
            </a:endParaRPr>
          </a:p>
          <a:p>
            <a:pPr marL="457200" lvl="0" indent="-457200">
              <a:lnSpc>
                <a:spcPct val="150000"/>
              </a:lnSpc>
              <a:spcBef>
                <a:spcPts val="0"/>
              </a:spcBef>
              <a:spcAft>
                <a:spcPts val="0"/>
              </a:spcAft>
              <a:buClr>
                <a:schemeClr val="dk1"/>
              </a:buClr>
              <a:buSzPts val="2400"/>
              <a:buAutoNum type="arabicParenR"/>
            </a:pPr>
            <a:endParaRPr lang="en-GB" sz="2200" b="1" noProof="0" dirty="0">
              <a:solidFill>
                <a:schemeClr val="dk1"/>
              </a:solidFill>
              <a:ea typeface="Arial"/>
              <a:cs typeface="Aldhabi" panose="020B0604020202020204" pitchFamily="2" charset="-78"/>
              <a:sym typeface="Arial"/>
            </a:endParaRPr>
          </a:p>
        </p:txBody>
      </p:sp>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p:txBody>
          <a:bodyPr/>
          <a:lstStyle/>
          <a:p>
            <a:pPr>
              <a:defRPr/>
            </a:pPr>
            <a:fld id="{DADBB38E-37F0-4099-9E14-30415241E9AC}" type="slidenum">
              <a:rPr lang="en-US" smtClean="0"/>
              <a:pPr>
                <a:defRPr/>
              </a:pPr>
              <a:t>17</a:t>
            </a:fld>
            <a:endParaRPr lang="en-US" dirty="0"/>
          </a:p>
        </p:txBody>
      </p:sp>
    </p:spTree>
    <p:extLst>
      <p:ext uri="{BB962C8B-B14F-4D97-AF65-F5344CB8AC3E}">
        <p14:creationId xmlns:p14="http://schemas.microsoft.com/office/powerpoint/2010/main" val="2592209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04395" y="5380672"/>
            <a:ext cx="4572000" cy="369332"/>
          </a:xfrm>
          <a:prstGeom prst="rect">
            <a:avLst/>
          </a:prstGeom>
        </p:spPr>
        <p:txBody>
          <a:bodyPr>
            <a:spAutoFit/>
          </a:bodyPr>
          <a:lstStyle/>
          <a:p>
            <a:endParaRPr lang="en-US" dirty="0"/>
          </a:p>
        </p:txBody>
      </p:sp>
      <p:sp>
        <p:nvSpPr>
          <p:cNvPr id="10" name="Rectangle 9">
            <a:extLst>
              <a:ext uri="{FF2B5EF4-FFF2-40B4-BE49-F238E27FC236}">
                <a16:creationId xmlns:a16="http://schemas.microsoft.com/office/drawing/2014/main" id="{4210AF79-8670-43A7-9E0B-250744B0E12E}"/>
              </a:ext>
            </a:extLst>
          </p:cNvPr>
          <p:cNvSpPr/>
          <p:nvPr/>
        </p:nvSpPr>
        <p:spPr>
          <a:xfrm>
            <a:off x="-700" y="6220058"/>
            <a:ext cx="11735499" cy="523220"/>
          </a:xfrm>
          <a:prstGeom prst="rect">
            <a:avLst/>
          </a:prstGeom>
        </p:spPr>
        <p:txBody>
          <a:bodyPr wrap="square">
            <a:spAutoFit/>
          </a:bodyPr>
          <a:lstStyle/>
          <a:p>
            <a:r>
              <a:rPr lang="en-GB" sz="1400" dirty="0">
                <a:solidFill>
                  <a:schemeClr val="bg1">
                    <a:lumMod val="50000"/>
                  </a:schemeClr>
                </a:solidFill>
              </a:rPr>
              <a:t>H</a:t>
            </a:r>
            <a:r>
              <a:rPr lang="et-EE" sz="1400" dirty="0">
                <a:solidFill>
                  <a:schemeClr val="bg1">
                    <a:lumMod val="50000"/>
                  </a:schemeClr>
                </a:solidFill>
              </a:rPr>
              <a:t>inkle </a:t>
            </a:r>
            <a:r>
              <a:rPr lang="en-GB" sz="1400" dirty="0">
                <a:solidFill>
                  <a:schemeClr val="bg1">
                    <a:lumMod val="50000"/>
                  </a:schemeClr>
                </a:solidFill>
              </a:rPr>
              <a:t>LE. Occupation, </a:t>
            </a:r>
            <a:r>
              <a:rPr lang="en-GB" sz="1400" dirty="0" err="1">
                <a:solidFill>
                  <a:schemeClr val="bg1">
                    <a:lumMod val="50000"/>
                  </a:schemeClr>
                </a:solidFill>
              </a:rPr>
              <a:t>éducation</a:t>
            </a:r>
            <a:r>
              <a:rPr lang="en-GB" sz="1400" dirty="0">
                <a:solidFill>
                  <a:schemeClr val="bg1">
                    <a:lumMod val="50000"/>
                  </a:schemeClr>
                </a:solidFill>
              </a:rPr>
              <a:t>, and coronary heart disease. Risk is influenced more by education and background than by occupational experiences, in the Bell System. </a:t>
            </a:r>
            <a:r>
              <a:rPr lang="en-GB" sz="1400" i="1" dirty="0">
                <a:solidFill>
                  <a:schemeClr val="bg1">
                    <a:lumMod val="50000"/>
                  </a:schemeClr>
                </a:solidFill>
              </a:rPr>
              <a:t>Science</a:t>
            </a:r>
            <a:r>
              <a:rPr lang="en-GB" sz="1400" dirty="0">
                <a:solidFill>
                  <a:schemeClr val="bg1">
                    <a:lumMod val="50000"/>
                  </a:schemeClr>
                </a:solidFill>
              </a:rPr>
              <a:t>. 1968.</a:t>
            </a:r>
            <a:endParaRPr lang="en-US" sz="1400" dirty="0">
              <a:solidFill>
                <a:schemeClr val="bg1">
                  <a:lumMod val="50000"/>
                </a:schemeClr>
              </a:solidFill>
            </a:endParaRPr>
          </a:p>
        </p:txBody>
      </p:sp>
      <p:pic>
        <p:nvPicPr>
          <p:cNvPr id="4" name="Picture 3">
            <a:extLst>
              <a:ext uri="{FF2B5EF4-FFF2-40B4-BE49-F238E27FC236}">
                <a16:creationId xmlns:a16="http://schemas.microsoft.com/office/drawing/2014/main" id="{4C42129D-630D-472C-B94E-25B3D5C1D0F8}"/>
              </a:ext>
            </a:extLst>
          </p:cNvPr>
          <p:cNvPicPr>
            <a:picLocks noChangeAspect="1"/>
          </p:cNvPicPr>
          <p:nvPr/>
        </p:nvPicPr>
        <p:blipFill>
          <a:blip r:embed="rId2"/>
          <a:stretch>
            <a:fillRect/>
          </a:stretch>
        </p:blipFill>
        <p:spPr>
          <a:xfrm>
            <a:off x="1828800" y="682704"/>
            <a:ext cx="7894625" cy="5032296"/>
          </a:xfrm>
          <a:prstGeom prst="rect">
            <a:avLst/>
          </a:prstGeom>
        </p:spPr>
      </p:pic>
    </p:spTree>
    <p:extLst>
      <p:ext uri="{BB962C8B-B14F-4D97-AF65-F5344CB8AC3E}">
        <p14:creationId xmlns:p14="http://schemas.microsoft.com/office/powerpoint/2010/main" val="3810189016"/>
      </p:ext>
    </p:extLst>
  </p:cSld>
  <p:clrMapOvr>
    <a:masterClrMapping/>
  </p:clrMapOvr>
  <mc:AlternateContent xmlns:mc="http://schemas.openxmlformats.org/markup-compatibility/2006" xmlns:p14="http://schemas.microsoft.com/office/powerpoint/2010/main">
    <mc:Choice Requires="p14">
      <p:transition spd="slow" p14:dur="2000" advTm="27308"/>
    </mc:Choice>
    <mc:Fallback xmlns="">
      <p:transition spd="slow" advTm="2730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04395" y="5380672"/>
            <a:ext cx="4572000" cy="369332"/>
          </a:xfrm>
          <a:prstGeom prst="rect">
            <a:avLst/>
          </a:prstGeom>
        </p:spPr>
        <p:txBody>
          <a:bodyPr>
            <a:spAutoFit/>
          </a:bodyPr>
          <a:lstStyle/>
          <a:p>
            <a:endParaRPr lang="en-US" dirty="0"/>
          </a:p>
        </p:txBody>
      </p:sp>
      <p:sp>
        <p:nvSpPr>
          <p:cNvPr id="10" name="Rectangle 9">
            <a:extLst>
              <a:ext uri="{FF2B5EF4-FFF2-40B4-BE49-F238E27FC236}">
                <a16:creationId xmlns:a16="http://schemas.microsoft.com/office/drawing/2014/main" id="{4210AF79-8670-43A7-9E0B-250744B0E12E}"/>
              </a:ext>
            </a:extLst>
          </p:cNvPr>
          <p:cNvSpPr/>
          <p:nvPr/>
        </p:nvSpPr>
        <p:spPr>
          <a:xfrm>
            <a:off x="-700" y="6324294"/>
            <a:ext cx="11735499" cy="523220"/>
          </a:xfrm>
          <a:prstGeom prst="rect">
            <a:avLst/>
          </a:prstGeom>
        </p:spPr>
        <p:txBody>
          <a:bodyPr wrap="square">
            <a:spAutoFit/>
          </a:bodyPr>
          <a:lstStyle/>
          <a:p>
            <a:r>
              <a:rPr lang="en-US" sz="1400" dirty="0">
                <a:solidFill>
                  <a:schemeClr val="bg1">
                    <a:lumMod val="50000"/>
                  </a:schemeClr>
                </a:solidFill>
              </a:rPr>
              <a:t>Tillmann T, </a:t>
            </a:r>
            <a:r>
              <a:rPr lang="en-US" sz="1400" dirty="0" err="1">
                <a:solidFill>
                  <a:schemeClr val="bg1">
                    <a:lumMod val="50000"/>
                  </a:schemeClr>
                </a:solidFill>
              </a:rPr>
              <a:t>Pikhart</a:t>
            </a:r>
            <a:r>
              <a:rPr lang="en-US" sz="1400" dirty="0">
                <a:solidFill>
                  <a:schemeClr val="bg1">
                    <a:lumMod val="50000"/>
                  </a:schemeClr>
                </a:solidFill>
              </a:rPr>
              <a:t> H, </a:t>
            </a:r>
            <a:r>
              <a:rPr lang="en-US" sz="1400" dirty="0" err="1">
                <a:solidFill>
                  <a:schemeClr val="bg1">
                    <a:lumMod val="50000"/>
                  </a:schemeClr>
                </a:solidFill>
              </a:rPr>
              <a:t>Peasey</a:t>
            </a:r>
            <a:r>
              <a:rPr lang="en-US" sz="1400" dirty="0">
                <a:solidFill>
                  <a:schemeClr val="bg1">
                    <a:lumMod val="50000"/>
                  </a:schemeClr>
                </a:solidFill>
              </a:rPr>
              <a:t> A, </a:t>
            </a:r>
            <a:r>
              <a:rPr lang="en-US" sz="1400" dirty="0" err="1">
                <a:solidFill>
                  <a:schemeClr val="bg1">
                    <a:lumMod val="50000"/>
                  </a:schemeClr>
                </a:solidFill>
              </a:rPr>
              <a:t>Kubinova</a:t>
            </a:r>
            <a:r>
              <a:rPr lang="en-US" sz="1400" dirty="0">
                <a:solidFill>
                  <a:schemeClr val="bg1">
                    <a:lumMod val="50000"/>
                  </a:schemeClr>
                </a:solidFill>
              </a:rPr>
              <a:t> R, </a:t>
            </a:r>
            <a:r>
              <a:rPr lang="en-US" sz="1400" dirty="0" err="1">
                <a:solidFill>
                  <a:schemeClr val="bg1">
                    <a:lumMod val="50000"/>
                  </a:schemeClr>
                </a:solidFill>
              </a:rPr>
              <a:t>Pajak</a:t>
            </a:r>
            <a:r>
              <a:rPr lang="en-US" sz="1400" dirty="0">
                <a:solidFill>
                  <a:schemeClr val="bg1">
                    <a:lumMod val="50000"/>
                  </a:schemeClr>
                </a:solidFill>
              </a:rPr>
              <a:t> A, </a:t>
            </a:r>
            <a:r>
              <a:rPr lang="en-US" sz="1400" dirty="0" err="1">
                <a:solidFill>
                  <a:schemeClr val="bg1">
                    <a:lumMod val="50000"/>
                  </a:schemeClr>
                </a:solidFill>
              </a:rPr>
              <a:t>Tamosiunas</a:t>
            </a:r>
            <a:r>
              <a:rPr lang="en-US" sz="1400" dirty="0">
                <a:solidFill>
                  <a:schemeClr val="bg1">
                    <a:lumMod val="50000"/>
                  </a:schemeClr>
                </a:solidFill>
              </a:rPr>
              <a:t> A, </a:t>
            </a:r>
            <a:r>
              <a:rPr lang="en-US" sz="1400" dirty="0" err="1">
                <a:solidFill>
                  <a:schemeClr val="bg1">
                    <a:lumMod val="50000"/>
                  </a:schemeClr>
                </a:solidFill>
              </a:rPr>
              <a:t>Malyutina</a:t>
            </a:r>
            <a:r>
              <a:rPr lang="en-US" sz="1400" dirty="0">
                <a:solidFill>
                  <a:schemeClr val="bg1">
                    <a:lumMod val="50000"/>
                  </a:schemeClr>
                </a:solidFill>
              </a:rPr>
              <a:t> S, Steptoe A, </a:t>
            </a:r>
            <a:r>
              <a:rPr lang="en-US" sz="1400" dirty="0" err="1">
                <a:solidFill>
                  <a:schemeClr val="bg1">
                    <a:lumMod val="50000"/>
                  </a:schemeClr>
                </a:solidFill>
              </a:rPr>
              <a:t>Kivimäki</a:t>
            </a:r>
            <a:r>
              <a:rPr lang="en-US" sz="1400" dirty="0">
                <a:solidFill>
                  <a:schemeClr val="bg1">
                    <a:lumMod val="50000"/>
                  </a:schemeClr>
                </a:solidFill>
              </a:rPr>
              <a:t> M, Marmot M, </a:t>
            </a:r>
            <a:r>
              <a:rPr lang="en-US" sz="1400" dirty="0" err="1">
                <a:solidFill>
                  <a:schemeClr val="bg1">
                    <a:lumMod val="50000"/>
                  </a:schemeClr>
                </a:solidFill>
              </a:rPr>
              <a:t>Bobak</a:t>
            </a:r>
            <a:r>
              <a:rPr lang="en-US" sz="1400" dirty="0">
                <a:solidFill>
                  <a:schemeClr val="bg1">
                    <a:lumMod val="50000"/>
                  </a:schemeClr>
                </a:solidFill>
              </a:rPr>
              <a:t> M. Psychosocial and socioeconomic determinants of cardiovascular mortality in Eastern Europe: A </a:t>
            </a:r>
            <a:r>
              <a:rPr lang="en-US" sz="1400" dirty="0" err="1">
                <a:solidFill>
                  <a:schemeClr val="bg1">
                    <a:lumMod val="50000"/>
                  </a:schemeClr>
                </a:solidFill>
              </a:rPr>
              <a:t>multicentre</a:t>
            </a:r>
            <a:r>
              <a:rPr lang="en-US" sz="1400" dirty="0">
                <a:solidFill>
                  <a:schemeClr val="bg1">
                    <a:lumMod val="50000"/>
                  </a:schemeClr>
                </a:solidFill>
              </a:rPr>
              <a:t> prospective cohort study. </a:t>
            </a:r>
            <a:r>
              <a:rPr lang="en-US" sz="1400" dirty="0" err="1">
                <a:solidFill>
                  <a:schemeClr val="bg1">
                    <a:lumMod val="50000"/>
                  </a:schemeClr>
                </a:solidFill>
              </a:rPr>
              <a:t>PLoS</a:t>
            </a:r>
            <a:r>
              <a:rPr lang="en-US" sz="1400" dirty="0">
                <a:solidFill>
                  <a:schemeClr val="bg1">
                    <a:lumMod val="50000"/>
                  </a:schemeClr>
                </a:solidFill>
              </a:rPr>
              <a:t> </a:t>
            </a:r>
            <a:r>
              <a:rPr lang="et-EE" sz="1400" dirty="0">
                <a:solidFill>
                  <a:schemeClr val="bg1">
                    <a:lumMod val="50000"/>
                  </a:schemeClr>
                </a:solidFill>
              </a:rPr>
              <a:t>M</a:t>
            </a:r>
            <a:r>
              <a:rPr lang="en-US" sz="1400" dirty="0" err="1">
                <a:solidFill>
                  <a:schemeClr val="bg1">
                    <a:lumMod val="50000"/>
                  </a:schemeClr>
                </a:solidFill>
              </a:rPr>
              <a:t>edicine</a:t>
            </a:r>
            <a:r>
              <a:rPr lang="en-US" sz="1400" dirty="0">
                <a:solidFill>
                  <a:schemeClr val="bg1">
                    <a:lumMod val="50000"/>
                  </a:schemeClr>
                </a:solidFill>
              </a:rPr>
              <a:t>. 2017</a:t>
            </a:r>
            <a:r>
              <a:rPr lang="et-EE" sz="1400" dirty="0">
                <a:solidFill>
                  <a:schemeClr val="bg1">
                    <a:lumMod val="50000"/>
                  </a:schemeClr>
                </a:solidFill>
              </a:rPr>
              <a:t>.</a:t>
            </a:r>
            <a:endParaRPr lang="en-US" sz="1400" dirty="0">
              <a:solidFill>
                <a:schemeClr val="bg1">
                  <a:lumMod val="50000"/>
                </a:schemeClr>
              </a:solidFill>
            </a:endParaRPr>
          </a:p>
        </p:txBody>
      </p:sp>
      <p:pic>
        <p:nvPicPr>
          <p:cNvPr id="5" name="Picture 4">
            <a:extLst>
              <a:ext uri="{FF2B5EF4-FFF2-40B4-BE49-F238E27FC236}">
                <a16:creationId xmlns:a16="http://schemas.microsoft.com/office/drawing/2014/main" id="{7BA86E21-177E-433D-952B-0CB3FA3141F9}"/>
              </a:ext>
            </a:extLst>
          </p:cNvPr>
          <p:cNvPicPr>
            <a:picLocks noChangeAspect="1"/>
          </p:cNvPicPr>
          <p:nvPr/>
        </p:nvPicPr>
        <p:blipFill>
          <a:blip r:embed="rId2"/>
          <a:stretch>
            <a:fillRect/>
          </a:stretch>
        </p:blipFill>
        <p:spPr>
          <a:xfrm>
            <a:off x="1980615" y="26564"/>
            <a:ext cx="7315785" cy="6069435"/>
          </a:xfrm>
          <a:prstGeom prst="rect">
            <a:avLst/>
          </a:prstGeom>
        </p:spPr>
      </p:pic>
    </p:spTree>
    <p:extLst>
      <p:ext uri="{BB962C8B-B14F-4D97-AF65-F5344CB8AC3E}">
        <p14:creationId xmlns:p14="http://schemas.microsoft.com/office/powerpoint/2010/main" val="3380872853"/>
      </p:ext>
    </p:extLst>
  </p:cSld>
  <p:clrMapOvr>
    <a:masterClrMapping/>
  </p:clrMapOvr>
  <mc:AlternateContent xmlns:mc="http://schemas.openxmlformats.org/markup-compatibility/2006" xmlns:p14="http://schemas.microsoft.com/office/powerpoint/2010/main">
    <mc:Choice Requires="p14">
      <p:transition spd="slow" p14:dur="2000" advTm="27308"/>
    </mc:Choice>
    <mc:Fallback xmlns="">
      <p:transition spd="slow" advTm="2730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n-GB" noProof="0" dirty="0"/>
              <a:t>A little about me</a:t>
            </a:r>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219200"/>
            <a:ext cx="11506200" cy="4953000"/>
          </a:xfrm>
        </p:spPr>
        <p:txBody>
          <a:bodyPr/>
          <a:lstStyle/>
          <a:p>
            <a:pPr marL="342900" marR="0" lvl="0" indent="-342900" algn="l" rtl="0">
              <a:lnSpc>
                <a:spcPct val="150000"/>
              </a:lnSpc>
              <a:spcBef>
                <a:spcPts val="0"/>
              </a:spcBef>
              <a:spcAft>
                <a:spcPts val="0"/>
              </a:spcAft>
              <a:buClr>
                <a:schemeClr val="dk1"/>
              </a:buClr>
              <a:buSzPts val="2000"/>
              <a:buFont typeface="Arial"/>
              <a:buChar char="•"/>
            </a:pPr>
            <a:r>
              <a:rPr lang="en-GB" sz="2200" b="0" i="0" u="none" strike="noStrike" cap="none" noProof="0" dirty="0">
                <a:solidFill>
                  <a:schemeClr val="dk1"/>
                </a:solidFill>
                <a:latin typeface="Arial"/>
                <a:ea typeface="Arial"/>
                <a:cs typeface="Arial"/>
                <a:sym typeface="Arial"/>
              </a:rPr>
              <a:t>1985-1994 		Estonia	school</a:t>
            </a:r>
            <a:endParaRPr lang="en-GB" sz="2200" noProof="0" dirty="0"/>
          </a:p>
          <a:p>
            <a:pPr marL="342900" lvl="0" indent="-342900">
              <a:lnSpc>
                <a:spcPct val="150000"/>
              </a:lnSpc>
              <a:spcBef>
                <a:spcPts val="400"/>
              </a:spcBef>
              <a:spcAft>
                <a:spcPts val="0"/>
              </a:spcAft>
              <a:buClr>
                <a:schemeClr val="dk1"/>
              </a:buClr>
              <a:buSzPts val="2000"/>
              <a:buFont typeface="Arial"/>
              <a:buChar char="•"/>
            </a:pPr>
            <a:r>
              <a:rPr lang="en-GB" sz="2200" b="0" i="0" u="none" strike="noStrike" cap="none" noProof="0" dirty="0">
                <a:solidFill>
                  <a:schemeClr val="dk1"/>
                </a:solidFill>
                <a:latin typeface="Arial"/>
                <a:ea typeface="Arial"/>
                <a:cs typeface="Arial"/>
                <a:sym typeface="Arial"/>
              </a:rPr>
              <a:t>1994-2005		Manchester 	</a:t>
            </a:r>
            <a:r>
              <a:rPr lang="en-GB" sz="2200" noProof="0" dirty="0">
                <a:solidFill>
                  <a:schemeClr val="dk1"/>
                </a:solidFill>
                <a:ea typeface="Arial"/>
                <a:cs typeface="Arial"/>
                <a:sym typeface="Arial"/>
              </a:rPr>
              <a:t>school</a:t>
            </a:r>
            <a:endParaRPr lang="en-GB" sz="2200" noProof="0" dirty="0"/>
          </a:p>
          <a:p>
            <a:pPr marL="342900" marR="0" lvl="0" indent="-342900" algn="l" rtl="0">
              <a:lnSpc>
                <a:spcPct val="150000"/>
              </a:lnSpc>
              <a:spcBef>
                <a:spcPts val="400"/>
              </a:spcBef>
              <a:spcAft>
                <a:spcPts val="0"/>
              </a:spcAft>
              <a:buClr>
                <a:schemeClr val="dk1"/>
              </a:buClr>
              <a:buSzPts val="2000"/>
              <a:buFont typeface="Arial"/>
              <a:buChar char="•"/>
            </a:pPr>
            <a:r>
              <a:rPr lang="en-GB" sz="2200" b="0" i="0" u="none" strike="noStrike" cap="none" noProof="0" dirty="0">
                <a:solidFill>
                  <a:schemeClr val="dk1"/>
                </a:solidFill>
                <a:latin typeface="Arial"/>
                <a:ea typeface="Arial"/>
                <a:cs typeface="Arial"/>
                <a:sym typeface="Arial"/>
              </a:rPr>
              <a:t>2005-2011		Glasgow  	medicine</a:t>
            </a:r>
            <a:r>
              <a:rPr lang="et-EE" sz="2200" b="0" i="0" u="none" strike="noStrike" cap="none" noProof="0" dirty="0">
                <a:solidFill>
                  <a:schemeClr val="dk1"/>
                </a:solidFill>
                <a:latin typeface="Arial"/>
                <a:ea typeface="Arial"/>
                <a:cs typeface="Arial"/>
                <a:sym typeface="Arial"/>
              </a:rPr>
              <a:t>+</a:t>
            </a:r>
            <a:r>
              <a:rPr lang="en-GB" sz="2200" b="0" i="0" u="none" strike="noStrike" cap="none" noProof="0" dirty="0">
                <a:solidFill>
                  <a:schemeClr val="dk1"/>
                </a:solidFill>
                <a:latin typeface="Arial"/>
                <a:ea typeface="Arial"/>
                <a:cs typeface="Arial"/>
                <a:sym typeface="Arial"/>
              </a:rPr>
              <a:t>psychology BSc</a:t>
            </a:r>
            <a:r>
              <a:rPr lang="et-EE" sz="2200" b="0" i="0" u="none" strike="noStrike" cap="none" noProof="0" dirty="0">
                <a:solidFill>
                  <a:schemeClr val="dk1"/>
                </a:solidFill>
                <a:latin typeface="Arial"/>
                <a:ea typeface="Arial"/>
                <a:cs typeface="Arial"/>
                <a:sym typeface="Arial"/>
              </a:rPr>
              <a:t>s</a:t>
            </a:r>
            <a:endParaRPr lang="en-GB" sz="2200" b="0" i="0" u="none" strike="noStrike" cap="none" noProof="0" dirty="0">
              <a:solidFill>
                <a:schemeClr val="dk1"/>
              </a:solidFill>
              <a:latin typeface="Arial"/>
              <a:ea typeface="Arial"/>
              <a:cs typeface="Arial"/>
              <a:sym typeface="Arial"/>
            </a:endParaRPr>
          </a:p>
          <a:p>
            <a:pPr marL="342900" marR="0" lvl="0" indent="-342900" algn="l" rtl="0">
              <a:lnSpc>
                <a:spcPct val="150000"/>
              </a:lnSpc>
              <a:spcBef>
                <a:spcPts val="400"/>
              </a:spcBef>
              <a:spcAft>
                <a:spcPts val="0"/>
              </a:spcAft>
              <a:buClr>
                <a:schemeClr val="dk1"/>
              </a:buClr>
              <a:buSzPts val="2000"/>
              <a:buFont typeface="Arial"/>
              <a:buChar char="•"/>
            </a:pPr>
            <a:r>
              <a:rPr lang="en-GB" sz="2200" b="0" i="0" u="none" strike="noStrike" cap="none" noProof="0" dirty="0">
                <a:solidFill>
                  <a:schemeClr val="dk1"/>
                </a:solidFill>
                <a:latin typeface="Arial"/>
                <a:ea typeface="Arial"/>
                <a:cs typeface="Arial"/>
                <a:sym typeface="Arial"/>
              </a:rPr>
              <a:t>2011-2013		London 	general </a:t>
            </a:r>
            <a:r>
              <a:rPr lang="et-EE" sz="2200" b="0" i="0" u="none" strike="noStrike" cap="none" noProof="0" dirty="0">
                <a:solidFill>
                  <a:schemeClr val="dk1"/>
                </a:solidFill>
                <a:latin typeface="Arial"/>
                <a:ea typeface="Arial"/>
                <a:cs typeface="Arial"/>
                <a:sym typeface="Arial"/>
              </a:rPr>
              <a:t>medical </a:t>
            </a:r>
            <a:r>
              <a:rPr lang="en-GB" sz="2200" b="0" i="0" u="none" strike="noStrike" cap="none" noProof="0" dirty="0">
                <a:solidFill>
                  <a:schemeClr val="dk1"/>
                </a:solidFill>
                <a:latin typeface="Arial"/>
                <a:ea typeface="Arial"/>
                <a:cs typeface="Arial"/>
                <a:sym typeface="Arial"/>
              </a:rPr>
              <a:t>doctor</a:t>
            </a:r>
            <a:endParaRPr lang="en-GB" sz="2200" noProof="0" dirty="0"/>
          </a:p>
          <a:p>
            <a:pPr marL="342900" marR="0" lvl="0" indent="-342900" algn="l" rtl="0">
              <a:lnSpc>
                <a:spcPct val="150000"/>
              </a:lnSpc>
              <a:spcBef>
                <a:spcPts val="400"/>
              </a:spcBef>
              <a:spcAft>
                <a:spcPts val="0"/>
              </a:spcAft>
              <a:buClr>
                <a:schemeClr val="dk1"/>
              </a:buClr>
              <a:buSzPts val="2000"/>
              <a:buFont typeface="Arial"/>
              <a:buChar char="•"/>
            </a:pPr>
            <a:r>
              <a:rPr lang="en-GB" sz="2200" i="0" u="none" strike="noStrike" cap="none" noProof="0" dirty="0">
                <a:solidFill>
                  <a:schemeClr val="dk1"/>
                </a:solidFill>
                <a:latin typeface="Arial"/>
                <a:ea typeface="Arial"/>
                <a:cs typeface="Arial"/>
                <a:sym typeface="Arial"/>
              </a:rPr>
              <a:t>2013-2021		London 	public health registrar/resident doctor</a:t>
            </a:r>
            <a:endParaRPr lang="en-GB" sz="2200" noProof="0" dirty="0"/>
          </a:p>
          <a:p>
            <a:pPr marL="342900" lvl="0" indent="-342900">
              <a:lnSpc>
                <a:spcPct val="150000"/>
              </a:lnSpc>
              <a:spcBef>
                <a:spcPts val="400"/>
              </a:spcBef>
              <a:spcAft>
                <a:spcPts val="0"/>
              </a:spcAft>
              <a:buClr>
                <a:schemeClr val="dk1"/>
              </a:buClr>
              <a:buSzPts val="2000"/>
              <a:buFont typeface="Arial"/>
              <a:buChar char="•"/>
            </a:pPr>
            <a:r>
              <a:rPr lang="en-GB" sz="2200" b="0" i="0" u="none" strike="noStrike" cap="none" noProof="0" dirty="0">
                <a:solidFill>
                  <a:schemeClr val="dk1"/>
                </a:solidFill>
                <a:latin typeface="Arial"/>
                <a:ea typeface="Arial"/>
                <a:cs typeface="Arial"/>
                <a:sym typeface="Arial"/>
              </a:rPr>
              <a:t>2013-2017		London 	</a:t>
            </a:r>
            <a:r>
              <a:rPr lang="en-GB" sz="2200" noProof="0" dirty="0">
                <a:solidFill>
                  <a:schemeClr val="dk1"/>
                </a:solidFill>
                <a:ea typeface="Arial"/>
                <a:cs typeface="Arial"/>
                <a:sym typeface="Arial"/>
              </a:rPr>
              <a:t>public health </a:t>
            </a:r>
            <a:r>
              <a:rPr lang="et-EE" sz="2200" noProof="0" dirty="0">
                <a:solidFill>
                  <a:schemeClr val="dk1"/>
                </a:solidFill>
                <a:ea typeface="Arial"/>
                <a:cs typeface="Arial"/>
                <a:sym typeface="Arial"/>
              </a:rPr>
              <a:t>research</a:t>
            </a:r>
            <a:r>
              <a:rPr lang="en-GB" sz="2200" noProof="0" dirty="0">
                <a:solidFill>
                  <a:schemeClr val="dk1"/>
                </a:solidFill>
                <a:ea typeface="Arial"/>
                <a:cs typeface="Arial"/>
                <a:sym typeface="Arial"/>
              </a:rPr>
              <a:t> </a:t>
            </a:r>
            <a:r>
              <a:rPr lang="en-GB" sz="2200" b="0" i="0" u="none" strike="noStrike" cap="none" noProof="0" dirty="0">
                <a:solidFill>
                  <a:schemeClr val="dk1"/>
                </a:solidFill>
                <a:latin typeface="Arial"/>
                <a:ea typeface="Arial"/>
                <a:cs typeface="Arial"/>
                <a:sym typeface="Arial"/>
              </a:rPr>
              <a:t>MSc PhD </a:t>
            </a:r>
          </a:p>
          <a:p>
            <a:pPr marL="342900" lvl="0" indent="-342900">
              <a:lnSpc>
                <a:spcPct val="150000"/>
              </a:lnSpc>
              <a:spcBef>
                <a:spcPts val="400"/>
              </a:spcBef>
              <a:spcAft>
                <a:spcPts val="0"/>
              </a:spcAft>
              <a:buClr>
                <a:schemeClr val="dk1"/>
              </a:buClr>
              <a:buSzPts val="2000"/>
              <a:buFont typeface="Arial"/>
              <a:buChar char="•"/>
            </a:pPr>
            <a:r>
              <a:rPr lang="en-GB" sz="2200" noProof="0" dirty="0">
                <a:solidFill>
                  <a:schemeClr val="dk1"/>
                </a:solidFill>
                <a:latin typeface="Arial"/>
                <a:ea typeface="Arial"/>
                <a:cs typeface="Arial"/>
                <a:sym typeface="Arial"/>
              </a:rPr>
              <a:t>2022-		Tartu	      </a:t>
            </a:r>
            <a:r>
              <a:rPr lang="et-EE" sz="2200" noProof="0" dirty="0">
                <a:solidFill>
                  <a:schemeClr val="dk1"/>
                </a:solidFill>
                <a:latin typeface="Arial"/>
                <a:ea typeface="Arial"/>
                <a:cs typeface="Arial"/>
                <a:sym typeface="Arial"/>
              </a:rPr>
              <a:t>	</a:t>
            </a:r>
            <a:r>
              <a:rPr lang="en-GB" sz="2200" noProof="0" dirty="0">
                <a:solidFill>
                  <a:schemeClr val="dk1"/>
                </a:solidFill>
                <a:ea typeface="Arial"/>
                <a:cs typeface="Arial"/>
                <a:sym typeface="Arial"/>
              </a:rPr>
              <a:t>public health </a:t>
            </a:r>
            <a:r>
              <a:rPr lang="en-GB" sz="2200" b="0" i="0" u="none" strike="noStrike" cap="none" noProof="0" dirty="0">
                <a:solidFill>
                  <a:schemeClr val="dk1"/>
                </a:solidFill>
                <a:latin typeface="Arial"/>
                <a:ea typeface="Arial"/>
                <a:cs typeface="Arial"/>
                <a:sym typeface="Arial"/>
              </a:rPr>
              <a:t>associate professor (innovation)</a:t>
            </a:r>
          </a:p>
          <a:p>
            <a:endParaRPr lang="en-GB" sz="2200" noProof="0" dirty="0"/>
          </a:p>
        </p:txBody>
      </p:sp>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p:txBody>
          <a:bodyPr/>
          <a:lstStyle/>
          <a:p>
            <a:pPr>
              <a:defRPr/>
            </a:pPr>
            <a:fld id="{DADBB38E-37F0-4099-9E14-30415241E9AC}" type="slidenum">
              <a:rPr lang="en-US" smtClean="0"/>
              <a:pPr>
                <a:defRPr/>
              </a:pPr>
              <a:t>2</a:t>
            </a:fld>
            <a:endParaRPr lang="en-US" dirty="0"/>
          </a:p>
        </p:txBody>
      </p:sp>
    </p:spTree>
    <p:extLst>
      <p:ext uri="{BB962C8B-B14F-4D97-AF65-F5344CB8AC3E}">
        <p14:creationId xmlns:p14="http://schemas.microsoft.com/office/powerpoint/2010/main" val="783209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38021E-32D4-4982-941D-4F5AA39297EF}"/>
              </a:ext>
            </a:extLst>
          </p:cNvPr>
          <p:cNvSpPr/>
          <p:nvPr/>
        </p:nvSpPr>
        <p:spPr>
          <a:xfrm>
            <a:off x="457200" y="2819400"/>
            <a:ext cx="11506200"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609600" y="381000"/>
            <a:ext cx="11506200" cy="685800"/>
          </a:xfrm>
        </p:spPr>
        <p:txBody>
          <a:bodyPr/>
          <a:lstStyle/>
          <a:p>
            <a:r>
              <a:rPr lang="en-GB" sz="4400" b="1" i="0" u="none" strike="noStrike" cap="none" noProof="0" dirty="0">
                <a:ea typeface="Arial"/>
                <a:cs typeface="Arial"/>
                <a:sym typeface="Arial"/>
              </a:rPr>
              <a:t>Socioeconomic status is a leading predictor of heart disease</a:t>
            </a:r>
            <a:endParaRPr lang="en-GB" noProof="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676400"/>
            <a:ext cx="11506200" cy="4953000"/>
          </a:xfrm>
        </p:spPr>
        <p:txBody>
          <a:bodyPr/>
          <a:lstStyle/>
          <a:p>
            <a:pPr marL="457200" lvl="0" indent="-457200">
              <a:lnSpc>
                <a:spcPct val="150000"/>
              </a:lnSpc>
              <a:spcBef>
                <a:spcPts val="0"/>
              </a:spcBef>
              <a:spcAft>
                <a:spcPts val="0"/>
              </a:spcAft>
              <a:buClr>
                <a:schemeClr val="dk1"/>
              </a:buClr>
              <a:buSzPts val="2400"/>
              <a:buAutoNum type="arabicParenR"/>
            </a:pPr>
            <a:r>
              <a:rPr lang="en-GB" sz="2200" noProof="0" dirty="0">
                <a:solidFill>
                  <a:schemeClr val="dk1"/>
                </a:solidFill>
                <a:ea typeface="Arial"/>
                <a:cs typeface="Aldhabi" panose="020B0604020202020204" pitchFamily="2" charset="-78"/>
                <a:sym typeface="Arial"/>
              </a:rPr>
              <a:t>Socioeconomic status = Education, Occupation, Income, Wealth (housing &amp; location).</a:t>
            </a:r>
          </a:p>
          <a:p>
            <a:pPr marL="457200" lvl="0" indent="-457200">
              <a:lnSpc>
                <a:spcPct val="150000"/>
              </a:lnSpc>
              <a:spcBef>
                <a:spcPts val="0"/>
              </a:spcBef>
              <a:spcAft>
                <a:spcPts val="0"/>
              </a:spcAft>
              <a:buClr>
                <a:schemeClr val="dk1"/>
              </a:buClr>
              <a:buSzPts val="2400"/>
              <a:buAutoNum type="arabicParenR"/>
            </a:pPr>
            <a:r>
              <a:rPr lang="en-GB" sz="2200" noProof="0" dirty="0">
                <a:solidFill>
                  <a:schemeClr val="dk1"/>
                </a:solidFill>
                <a:ea typeface="Arial"/>
                <a:cs typeface="Aldhabi" panose="020B0604020202020204" pitchFamily="2" charset="-78"/>
                <a:sym typeface="Arial"/>
              </a:rPr>
              <a:t>Powerful predictors of heart disease.</a:t>
            </a:r>
          </a:p>
          <a:p>
            <a:pPr marL="457200" lvl="0" indent="-457200">
              <a:lnSpc>
                <a:spcPct val="150000"/>
              </a:lnSpc>
              <a:spcBef>
                <a:spcPts val="0"/>
              </a:spcBef>
              <a:spcAft>
                <a:spcPts val="0"/>
              </a:spcAft>
              <a:buClr>
                <a:schemeClr val="dk1"/>
              </a:buClr>
              <a:buSzPts val="2400"/>
              <a:buAutoNum type="arabicParenR"/>
            </a:pPr>
            <a:r>
              <a:rPr lang="en-GB" sz="2200" dirty="0">
                <a:solidFill>
                  <a:schemeClr val="dk1"/>
                </a:solidFill>
                <a:ea typeface="Arial"/>
                <a:cs typeface="Aldhabi" panose="020B0604020202020204" pitchFamily="2" charset="-78"/>
                <a:sym typeface="Arial"/>
              </a:rPr>
              <a:t>Even more magnified effects in Eastern European countries (hypothesis: the stress of rapid societal transition is</a:t>
            </a:r>
            <a:r>
              <a:rPr lang="en-GB" sz="2200" noProof="0" dirty="0">
                <a:solidFill>
                  <a:schemeClr val="dk1"/>
                </a:solidFill>
                <a:ea typeface="Arial"/>
                <a:cs typeface="Aldhabi" panose="020B0604020202020204" pitchFamily="2" charset="-78"/>
                <a:sym typeface="Arial"/>
              </a:rPr>
              <a:t> concentrated among the most vulnerable).</a:t>
            </a:r>
          </a:p>
          <a:p>
            <a:pPr marL="457200" lvl="0" indent="-457200">
              <a:lnSpc>
                <a:spcPct val="150000"/>
              </a:lnSpc>
              <a:spcBef>
                <a:spcPts val="0"/>
              </a:spcBef>
              <a:spcAft>
                <a:spcPts val="0"/>
              </a:spcAft>
              <a:buClr>
                <a:schemeClr val="dk1"/>
              </a:buClr>
              <a:buSzPts val="2400"/>
              <a:buAutoNum type="arabicParenR"/>
            </a:pPr>
            <a:r>
              <a:rPr lang="en-GB" sz="2200" dirty="0">
                <a:solidFill>
                  <a:schemeClr val="dk1"/>
                </a:solidFill>
                <a:ea typeface="Arial"/>
                <a:cs typeface="Aldhabi" panose="020B0604020202020204" pitchFamily="2" charset="-78"/>
                <a:sym typeface="Arial"/>
              </a:rPr>
              <a:t>These associations are probably causal</a:t>
            </a:r>
            <a:r>
              <a:rPr lang="en-GB" sz="2200" noProof="0" dirty="0">
                <a:solidFill>
                  <a:schemeClr val="dk1"/>
                </a:solidFill>
                <a:ea typeface="Arial"/>
                <a:cs typeface="Aldhabi" panose="020B0604020202020204" pitchFamily="2" charset="-78"/>
                <a:sym typeface="Arial"/>
              </a:rPr>
              <a:t>.</a:t>
            </a:r>
          </a:p>
          <a:p>
            <a:pPr marL="457200" lvl="0" indent="-457200">
              <a:lnSpc>
                <a:spcPct val="150000"/>
              </a:lnSpc>
              <a:spcBef>
                <a:spcPts val="0"/>
              </a:spcBef>
              <a:spcAft>
                <a:spcPts val="0"/>
              </a:spcAft>
              <a:buClr>
                <a:schemeClr val="dk1"/>
              </a:buClr>
              <a:buSzPts val="2400"/>
              <a:buAutoNum type="arabicParenR"/>
            </a:pPr>
            <a:r>
              <a:rPr lang="en-GB" sz="2200" noProof="0" dirty="0">
                <a:solidFill>
                  <a:schemeClr val="dk1"/>
                </a:solidFill>
                <a:ea typeface="Arial"/>
                <a:cs typeface="Aldhabi" panose="020B0604020202020204" pitchFamily="2" charset="-78"/>
                <a:sym typeface="Arial"/>
              </a:rPr>
              <a:t>When adding predictors to heart disease prediction algorithms, each measure adds additive value to prediction accuracy (niche branch of sociology + clinical prediction models</a:t>
            </a:r>
            <a:r>
              <a:rPr lang="en-GB" sz="2200" dirty="0">
                <a:solidFill>
                  <a:schemeClr val="dk1"/>
                </a:solidFill>
                <a:ea typeface="Arial"/>
                <a:cs typeface="Aldhabi" panose="020B0604020202020204" pitchFamily="2" charset="-78"/>
                <a:sym typeface="Arial"/>
              </a:rPr>
              <a:t>)</a:t>
            </a:r>
            <a:r>
              <a:rPr lang="en-GB" sz="2200" noProof="0" dirty="0">
                <a:solidFill>
                  <a:schemeClr val="dk1"/>
                </a:solidFill>
                <a:ea typeface="Arial"/>
                <a:cs typeface="Aldhabi" panose="020B0604020202020204" pitchFamily="2" charset="-78"/>
                <a:sym typeface="Arial"/>
              </a:rPr>
              <a:t>.</a:t>
            </a:r>
          </a:p>
          <a:p>
            <a:pPr lvl="0">
              <a:lnSpc>
                <a:spcPct val="150000"/>
              </a:lnSpc>
              <a:spcBef>
                <a:spcPts val="0"/>
              </a:spcBef>
              <a:spcAft>
                <a:spcPts val="0"/>
              </a:spcAft>
              <a:buClr>
                <a:schemeClr val="dk1"/>
              </a:buClr>
              <a:buSzPts val="2400"/>
            </a:pPr>
            <a:endParaRPr lang="en-GB" sz="2200" noProof="0" dirty="0">
              <a:solidFill>
                <a:schemeClr val="dk1"/>
              </a:solidFill>
              <a:ea typeface="Arial"/>
              <a:cs typeface="Aldhabi" panose="020B0604020202020204" pitchFamily="2" charset="-78"/>
              <a:sym typeface="Arial"/>
            </a:endParaRPr>
          </a:p>
          <a:p>
            <a:pPr marL="457200" lvl="0" indent="-457200">
              <a:lnSpc>
                <a:spcPct val="150000"/>
              </a:lnSpc>
              <a:spcBef>
                <a:spcPts val="0"/>
              </a:spcBef>
              <a:spcAft>
                <a:spcPts val="0"/>
              </a:spcAft>
              <a:buClr>
                <a:schemeClr val="dk1"/>
              </a:buClr>
              <a:buSzPts val="2400"/>
              <a:buAutoNum type="arabicParenR"/>
            </a:pPr>
            <a:endParaRPr lang="en-GB" sz="2200" noProof="0" dirty="0">
              <a:solidFill>
                <a:schemeClr val="dk1"/>
              </a:solidFill>
              <a:ea typeface="Arial"/>
              <a:cs typeface="Aldhabi" panose="020B0604020202020204" pitchFamily="2" charset="-78"/>
              <a:sym typeface="Arial"/>
            </a:endParaRPr>
          </a:p>
          <a:p>
            <a:pPr marL="457200" lvl="0" indent="-457200">
              <a:lnSpc>
                <a:spcPct val="150000"/>
              </a:lnSpc>
              <a:spcBef>
                <a:spcPts val="0"/>
              </a:spcBef>
              <a:spcAft>
                <a:spcPts val="0"/>
              </a:spcAft>
              <a:buClr>
                <a:schemeClr val="dk1"/>
              </a:buClr>
              <a:buSzPts val="2400"/>
              <a:buAutoNum type="arabicParenR"/>
            </a:pPr>
            <a:endParaRPr lang="en-GB" sz="2200" b="1" noProof="0" dirty="0">
              <a:solidFill>
                <a:schemeClr val="dk1"/>
              </a:solidFill>
              <a:ea typeface="Arial"/>
              <a:cs typeface="Aldhabi" panose="020B0604020202020204" pitchFamily="2" charset="-78"/>
              <a:sym typeface="Arial"/>
            </a:endParaRPr>
          </a:p>
        </p:txBody>
      </p:sp>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p:txBody>
          <a:bodyPr/>
          <a:lstStyle/>
          <a:p>
            <a:pPr>
              <a:defRPr/>
            </a:pPr>
            <a:fld id="{DADBB38E-37F0-4099-9E14-30415241E9AC}" type="slidenum">
              <a:rPr lang="en-US" smtClean="0"/>
              <a:pPr>
                <a:defRPr/>
              </a:pPr>
              <a:t>20</a:t>
            </a:fld>
            <a:endParaRPr lang="en-US" dirty="0"/>
          </a:p>
        </p:txBody>
      </p:sp>
    </p:spTree>
    <p:extLst>
      <p:ext uri="{BB962C8B-B14F-4D97-AF65-F5344CB8AC3E}">
        <p14:creationId xmlns:p14="http://schemas.microsoft.com/office/powerpoint/2010/main" val="3618823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04395" y="5380672"/>
            <a:ext cx="4572000" cy="369332"/>
          </a:xfrm>
          <a:prstGeom prst="rect">
            <a:avLst/>
          </a:prstGeom>
        </p:spPr>
        <p:txBody>
          <a:bodyPr>
            <a:spAutoFit/>
          </a:bodyPr>
          <a:lstStyle/>
          <a:p>
            <a:endParaRPr lang="en-US" dirty="0"/>
          </a:p>
        </p:txBody>
      </p:sp>
      <p:sp>
        <p:nvSpPr>
          <p:cNvPr id="10" name="Rectangle 9">
            <a:extLst>
              <a:ext uri="{FF2B5EF4-FFF2-40B4-BE49-F238E27FC236}">
                <a16:creationId xmlns:a16="http://schemas.microsoft.com/office/drawing/2014/main" id="{4210AF79-8670-43A7-9E0B-250744B0E12E}"/>
              </a:ext>
            </a:extLst>
          </p:cNvPr>
          <p:cNvSpPr/>
          <p:nvPr/>
        </p:nvSpPr>
        <p:spPr>
          <a:xfrm>
            <a:off x="-700" y="6324294"/>
            <a:ext cx="11735499" cy="523220"/>
          </a:xfrm>
          <a:prstGeom prst="rect">
            <a:avLst/>
          </a:prstGeom>
        </p:spPr>
        <p:txBody>
          <a:bodyPr wrap="square">
            <a:spAutoFit/>
          </a:bodyPr>
          <a:lstStyle/>
          <a:p>
            <a:r>
              <a:rPr lang="en-US" sz="1400" dirty="0" err="1">
                <a:solidFill>
                  <a:schemeClr val="bg1">
                    <a:lumMod val="50000"/>
                  </a:schemeClr>
                </a:solidFill>
              </a:rPr>
              <a:t>Mackenbach</a:t>
            </a:r>
            <a:r>
              <a:rPr lang="en-US" sz="1400" dirty="0">
                <a:solidFill>
                  <a:schemeClr val="bg1">
                    <a:lumMod val="50000"/>
                  </a:schemeClr>
                </a:solidFill>
              </a:rPr>
              <a:t> JP, </a:t>
            </a:r>
            <a:r>
              <a:rPr lang="en-US" sz="1400" dirty="0" err="1">
                <a:solidFill>
                  <a:schemeClr val="bg1">
                    <a:lumMod val="50000"/>
                  </a:schemeClr>
                </a:solidFill>
              </a:rPr>
              <a:t>Stirbu</a:t>
            </a:r>
            <a:r>
              <a:rPr lang="en-US" sz="1400" dirty="0">
                <a:solidFill>
                  <a:schemeClr val="bg1">
                    <a:lumMod val="50000"/>
                  </a:schemeClr>
                </a:solidFill>
              </a:rPr>
              <a:t> I, </a:t>
            </a:r>
            <a:r>
              <a:rPr lang="en-US" sz="1400" dirty="0" err="1">
                <a:solidFill>
                  <a:schemeClr val="bg1">
                    <a:lumMod val="50000"/>
                  </a:schemeClr>
                </a:solidFill>
              </a:rPr>
              <a:t>Roskam</a:t>
            </a:r>
            <a:r>
              <a:rPr lang="en-US" sz="1400" dirty="0">
                <a:solidFill>
                  <a:schemeClr val="bg1">
                    <a:lumMod val="50000"/>
                  </a:schemeClr>
                </a:solidFill>
              </a:rPr>
              <a:t> AJ, </a:t>
            </a:r>
            <a:r>
              <a:rPr lang="en-US" sz="1400" dirty="0" err="1">
                <a:solidFill>
                  <a:schemeClr val="bg1">
                    <a:lumMod val="50000"/>
                  </a:schemeClr>
                </a:solidFill>
              </a:rPr>
              <a:t>Schaap</a:t>
            </a:r>
            <a:r>
              <a:rPr lang="en-US" sz="1400" dirty="0">
                <a:solidFill>
                  <a:schemeClr val="bg1">
                    <a:lumMod val="50000"/>
                  </a:schemeClr>
                </a:solidFill>
              </a:rPr>
              <a:t> MM, </a:t>
            </a:r>
            <a:r>
              <a:rPr lang="en-US" sz="1400" dirty="0" err="1">
                <a:solidFill>
                  <a:schemeClr val="bg1">
                    <a:lumMod val="50000"/>
                  </a:schemeClr>
                </a:solidFill>
              </a:rPr>
              <a:t>Menvielle</a:t>
            </a:r>
            <a:r>
              <a:rPr lang="en-US" sz="1400" dirty="0">
                <a:solidFill>
                  <a:schemeClr val="bg1">
                    <a:lumMod val="50000"/>
                  </a:schemeClr>
                </a:solidFill>
              </a:rPr>
              <a:t> G, </a:t>
            </a:r>
            <a:r>
              <a:rPr lang="en-US" sz="1400" dirty="0" err="1">
                <a:solidFill>
                  <a:schemeClr val="bg1">
                    <a:lumMod val="50000"/>
                  </a:schemeClr>
                </a:solidFill>
              </a:rPr>
              <a:t>Leinsalu</a:t>
            </a:r>
            <a:r>
              <a:rPr lang="en-US" sz="1400" dirty="0">
                <a:solidFill>
                  <a:schemeClr val="bg1">
                    <a:lumMod val="50000"/>
                  </a:schemeClr>
                </a:solidFill>
              </a:rPr>
              <a:t> M, Kunst AE. Socioeconomic inequalities in health in 22 European countries. New England </a:t>
            </a:r>
            <a:r>
              <a:rPr lang="et-EE" sz="1400" dirty="0">
                <a:solidFill>
                  <a:schemeClr val="bg1">
                    <a:lumMod val="50000"/>
                  </a:schemeClr>
                </a:solidFill>
              </a:rPr>
              <a:t>J</a:t>
            </a:r>
            <a:r>
              <a:rPr lang="en-US" sz="1400" dirty="0" err="1">
                <a:solidFill>
                  <a:schemeClr val="bg1">
                    <a:lumMod val="50000"/>
                  </a:schemeClr>
                </a:solidFill>
              </a:rPr>
              <a:t>ournal</a:t>
            </a:r>
            <a:r>
              <a:rPr lang="en-US" sz="1400" dirty="0">
                <a:solidFill>
                  <a:schemeClr val="bg1">
                    <a:lumMod val="50000"/>
                  </a:schemeClr>
                </a:solidFill>
              </a:rPr>
              <a:t> of </a:t>
            </a:r>
            <a:r>
              <a:rPr lang="et-EE" sz="1400" dirty="0">
                <a:solidFill>
                  <a:schemeClr val="bg1">
                    <a:lumMod val="50000"/>
                  </a:schemeClr>
                </a:solidFill>
              </a:rPr>
              <a:t>M</a:t>
            </a:r>
            <a:r>
              <a:rPr lang="en-US" sz="1400" dirty="0" err="1">
                <a:solidFill>
                  <a:schemeClr val="bg1">
                    <a:lumMod val="50000"/>
                  </a:schemeClr>
                </a:solidFill>
              </a:rPr>
              <a:t>edicine</a:t>
            </a:r>
            <a:r>
              <a:rPr lang="en-US" sz="1400" dirty="0">
                <a:solidFill>
                  <a:schemeClr val="bg1">
                    <a:lumMod val="50000"/>
                  </a:schemeClr>
                </a:solidFill>
              </a:rPr>
              <a:t>. 2008</a:t>
            </a:r>
            <a:r>
              <a:rPr lang="et-EE" sz="1400" dirty="0">
                <a:solidFill>
                  <a:schemeClr val="bg1">
                    <a:lumMod val="50000"/>
                  </a:schemeClr>
                </a:solidFill>
              </a:rPr>
              <a:t>.</a:t>
            </a:r>
            <a:endParaRPr lang="en-US" sz="1400" dirty="0">
              <a:solidFill>
                <a:schemeClr val="bg1">
                  <a:lumMod val="50000"/>
                </a:schemeClr>
              </a:solidFill>
            </a:endParaRPr>
          </a:p>
        </p:txBody>
      </p:sp>
      <p:pic>
        <p:nvPicPr>
          <p:cNvPr id="7" name="Picture 6">
            <a:extLst>
              <a:ext uri="{FF2B5EF4-FFF2-40B4-BE49-F238E27FC236}">
                <a16:creationId xmlns:a16="http://schemas.microsoft.com/office/drawing/2014/main" id="{DB8297DA-8E1F-46E4-A34F-C28EF12A1AD3}"/>
              </a:ext>
            </a:extLst>
          </p:cNvPr>
          <p:cNvPicPr>
            <a:picLocks noChangeAspect="1"/>
          </p:cNvPicPr>
          <p:nvPr/>
        </p:nvPicPr>
        <p:blipFill rotWithShape="1">
          <a:blip r:embed="rId2"/>
          <a:srcRect t="1" b="875"/>
          <a:stretch/>
        </p:blipFill>
        <p:spPr>
          <a:xfrm>
            <a:off x="1752600" y="52387"/>
            <a:ext cx="8229600" cy="6043613"/>
          </a:xfrm>
          <a:prstGeom prst="rect">
            <a:avLst/>
          </a:prstGeom>
        </p:spPr>
      </p:pic>
    </p:spTree>
    <p:extLst>
      <p:ext uri="{BB962C8B-B14F-4D97-AF65-F5344CB8AC3E}">
        <p14:creationId xmlns:p14="http://schemas.microsoft.com/office/powerpoint/2010/main" val="949567194"/>
      </p:ext>
    </p:extLst>
  </p:cSld>
  <p:clrMapOvr>
    <a:masterClrMapping/>
  </p:clrMapOvr>
  <mc:AlternateContent xmlns:mc="http://schemas.openxmlformats.org/markup-compatibility/2006" xmlns:p14="http://schemas.microsoft.com/office/powerpoint/2010/main">
    <mc:Choice Requires="p14">
      <p:transition spd="slow" p14:dur="2000" advTm="27308"/>
    </mc:Choice>
    <mc:Fallback xmlns="">
      <p:transition spd="slow" advTm="2730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38021E-32D4-4982-941D-4F5AA39297EF}"/>
              </a:ext>
            </a:extLst>
          </p:cNvPr>
          <p:cNvSpPr/>
          <p:nvPr/>
        </p:nvSpPr>
        <p:spPr>
          <a:xfrm>
            <a:off x="457200" y="3695700"/>
            <a:ext cx="11506200" cy="571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609600" y="381000"/>
            <a:ext cx="11506200" cy="685800"/>
          </a:xfrm>
        </p:spPr>
        <p:txBody>
          <a:bodyPr/>
          <a:lstStyle/>
          <a:p>
            <a:r>
              <a:rPr lang="en-GB" sz="4400" b="1" i="0" u="none" strike="noStrike" cap="none" noProof="0" dirty="0">
                <a:ea typeface="Arial"/>
                <a:cs typeface="Arial"/>
                <a:sym typeface="Arial"/>
              </a:rPr>
              <a:t>Socioeconomic status is a leading predictor of heart disease</a:t>
            </a:r>
            <a:endParaRPr lang="en-GB" noProof="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676400"/>
            <a:ext cx="11506200" cy="4953000"/>
          </a:xfrm>
        </p:spPr>
        <p:txBody>
          <a:bodyPr/>
          <a:lstStyle/>
          <a:p>
            <a:pPr marL="457200" lvl="0" indent="-457200">
              <a:lnSpc>
                <a:spcPct val="150000"/>
              </a:lnSpc>
              <a:spcBef>
                <a:spcPts val="0"/>
              </a:spcBef>
              <a:spcAft>
                <a:spcPts val="0"/>
              </a:spcAft>
              <a:buClr>
                <a:schemeClr val="dk1"/>
              </a:buClr>
              <a:buSzPts val="2400"/>
              <a:buAutoNum type="arabicParenR"/>
            </a:pPr>
            <a:r>
              <a:rPr lang="en-GB" sz="2200" noProof="0" dirty="0">
                <a:solidFill>
                  <a:schemeClr val="dk1"/>
                </a:solidFill>
                <a:ea typeface="Arial"/>
                <a:cs typeface="Aldhabi" panose="020B0604020202020204" pitchFamily="2" charset="-78"/>
                <a:sym typeface="Arial"/>
              </a:rPr>
              <a:t>Socioeconomic status = Education, Occupation, Income, Wealth (housing &amp; location).</a:t>
            </a:r>
          </a:p>
          <a:p>
            <a:pPr marL="457200" lvl="0" indent="-457200">
              <a:lnSpc>
                <a:spcPct val="150000"/>
              </a:lnSpc>
              <a:spcBef>
                <a:spcPts val="0"/>
              </a:spcBef>
              <a:spcAft>
                <a:spcPts val="0"/>
              </a:spcAft>
              <a:buClr>
                <a:schemeClr val="dk1"/>
              </a:buClr>
              <a:buSzPts val="2400"/>
              <a:buAutoNum type="arabicParenR"/>
            </a:pPr>
            <a:r>
              <a:rPr lang="en-GB" sz="2200" noProof="0" dirty="0">
                <a:solidFill>
                  <a:schemeClr val="dk1"/>
                </a:solidFill>
                <a:ea typeface="Arial"/>
                <a:cs typeface="Aldhabi" panose="020B0604020202020204" pitchFamily="2" charset="-78"/>
                <a:sym typeface="Arial"/>
              </a:rPr>
              <a:t>Powerful predictors of heart disease.</a:t>
            </a:r>
          </a:p>
          <a:p>
            <a:pPr marL="457200" lvl="0" indent="-457200">
              <a:lnSpc>
                <a:spcPct val="150000"/>
              </a:lnSpc>
              <a:spcBef>
                <a:spcPts val="0"/>
              </a:spcBef>
              <a:spcAft>
                <a:spcPts val="0"/>
              </a:spcAft>
              <a:buClr>
                <a:schemeClr val="dk1"/>
              </a:buClr>
              <a:buSzPts val="2400"/>
              <a:buAutoNum type="arabicParenR"/>
            </a:pPr>
            <a:r>
              <a:rPr lang="en-GB" sz="2200" dirty="0">
                <a:solidFill>
                  <a:schemeClr val="dk1"/>
                </a:solidFill>
                <a:ea typeface="Arial"/>
                <a:cs typeface="Aldhabi" panose="020B0604020202020204" pitchFamily="2" charset="-78"/>
                <a:sym typeface="Arial"/>
              </a:rPr>
              <a:t>Even more magnified effects in Eastern European countries (hypothesis: the stress of rapid societal transition is</a:t>
            </a:r>
            <a:r>
              <a:rPr lang="en-GB" sz="2200" noProof="0" dirty="0">
                <a:solidFill>
                  <a:schemeClr val="dk1"/>
                </a:solidFill>
                <a:ea typeface="Arial"/>
                <a:cs typeface="Aldhabi" panose="020B0604020202020204" pitchFamily="2" charset="-78"/>
                <a:sym typeface="Arial"/>
              </a:rPr>
              <a:t> concentrated among the most vulnerable).</a:t>
            </a:r>
          </a:p>
          <a:p>
            <a:pPr marL="457200" lvl="0" indent="-457200">
              <a:lnSpc>
                <a:spcPct val="150000"/>
              </a:lnSpc>
              <a:spcBef>
                <a:spcPts val="0"/>
              </a:spcBef>
              <a:spcAft>
                <a:spcPts val="0"/>
              </a:spcAft>
              <a:buClr>
                <a:schemeClr val="dk1"/>
              </a:buClr>
              <a:buSzPts val="2400"/>
              <a:buAutoNum type="arabicParenR"/>
            </a:pPr>
            <a:r>
              <a:rPr lang="en-GB" sz="2200" dirty="0">
                <a:solidFill>
                  <a:schemeClr val="dk1"/>
                </a:solidFill>
                <a:ea typeface="Arial"/>
                <a:cs typeface="Aldhabi" panose="020B0604020202020204" pitchFamily="2" charset="-78"/>
                <a:sym typeface="Arial"/>
              </a:rPr>
              <a:t>These associations are probably causal</a:t>
            </a:r>
            <a:r>
              <a:rPr lang="en-GB" sz="2200" noProof="0" dirty="0">
                <a:solidFill>
                  <a:schemeClr val="dk1"/>
                </a:solidFill>
                <a:ea typeface="Arial"/>
                <a:cs typeface="Aldhabi" panose="020B0604020202020204" pitchFamily="2" charset="-78"/>
                <a:sym typeface="Arial"/>
              </a:rPr>
              <a:t>.</a:t>
            </a:r>
          </a:p>
          <a:p>
            <a:pPr marL="457200" lvl="0" indent="-457200">
              <a:lnSpc>
                <a:spcPct val="150000"/>
              </a:lnSpc>
              <a:spcBef>
                <a:spcPts val="0"/>
              </a:spcBef>
              <a:spcAft>
                <a:spcPts val="0"/>
              </a:spcAft>
              <a:buClr>
                <a:schemeClr val="dk1"/>
              </a:buClr>
              <a:buSzPts val="2400"/>
              <a:buAutoNum type="arabicParenR"/>
            </a:pPr>
            <a:r>
              <a:rPr lang="en-GB" sz="2200" noProof="0" dirty="0">
                <a:solidFill>
                  <a:schemeClr val="dk1"/>
                </a:solidFill>
                <a:ea typeface="Arial"/>
                <a:cs typeface="Aldhabi" panose="020B0604020202020204" pitchFamily="2" charset="-78"/>
                <a:sym typeface="Arial"/>
              </a:rPr>
              <a:t>When adding predictors to heart disease prediction algorithms, each measure adds additive value to prediction accuracy (niche branch of sociology + clinical prediction models</a:t>
            </a:r>
            <a:r>
              <a:rPr lang="en-GB" sz="2200" dirty="0">
                <a:solidFill>
                  <a:schemeClr val="dk1"/>
                </a:solidFill>
                <a:ea typeface="Arial"/>
                <a:cs typeface="Aldhabi" panose="020B0604020202020204" pitchFamily="2" charset="-78"/>
                <a:sym typeface="Arial"/>
              </a:rPr>
              <a:t>)</a:t>
            </a:r>
            <a:r>
              <a:rPr lang="en-GB" sz="2200" noProof="0" dirty="0">
                <a:solidFill>
                  <a:schemeClr val="dk1"/>
                </a:solidFill>
                <a:ea typeface="Arial"/>
                <a:cs typeface="Aldhabi" panose="020B0604020202020204" pitchFamily="2" charset="-78"/>
                <a:sym typeface="Arial"/>
              </a:rPr>
              <a:t>.</a:t>
            </a:r>
          </a:p>
          <a:p>
            <a:pPr lvl="0">
              <a:lnSpc>
                <a:spcPct val="150000"/>
              </a:lnSpc>
              <a:spcBef>
                <a:spcPts val="0"/>
              </a:spcBef>
              <a:spcAft>
                <a:spcPts val="0"/>
              </a:spcAft>
              <a:buClr>
                <a:schemeClr val="dk1"/>
              </a:buClr>
              <a:buSzPts val="2400"/>
            </a:pPr>
            <a:endParaRPr lang="en-GB" sz="2200" noProof="0" dirty="0">
              <a:solidFill>
                <a:schemeClr val="dk1"/>
              </a:solidFill>
              <a:ea typeface="Arial"/>
              <a:cs typeface="Aldhabi" panose="020B0604020202020204" pitchFamily="2" charset="-78"/>
              <a:sym typeface="Arial"/>
            </a:endParaRPr>
          </a:p>
          <a:p>
            <a:pPr marL="457200" lvl="0" indent="-457200">
              <a:lnSpc>
                <a:spcPct val="150000"/>
              </a:lnSpc>
              <a:spcBef>
                <a:spcPts val="0"/>
              </a:spcBef>
              <a:spcAft>
                <a:spcPts val="0"/>
              </a:spcAft>
              <a:buClr>
                <a:schemeClr val="dk1"/>
              </a:buClr>
              <a:buSzPts val="2400"/>
              <a:buAutoNum type="arabicParenR"/>
            </a:pPr>
            <a:endParaRPr lang="en-GB" sz="2200" noProof="0" dirty="0">
              <a:solidFill>
                <a:schemeClr val="dk1"/>
              </a:solidFill>
              <a:ea typeface="Arial"/>
              <a:cs typeface="Aldhabi" panose="020B0604020202020204" pitchFamily="2" charset="-78"/>
              <a:sym typeface="Arial"/>
            </a:endParaRPr>
          </a:p>
          <a:p>
            <a:pPr marL="457200" lvl="0" indent="-457200">
              <a:lnSpc>
                <a:spcPct val="150000"/>
              </a:lnSpc>
              <a:spcBef>
                <a:spcPts val="0"/>
              </a:spcBef>
              <a:spcAft>
                <a:spcPts val="0"/>
              </a:spcAft>
              <a:buClr>
                <a:schemeClr val="dk1"/>
              </a:buClr>
              <a:buSzPts val="2400"/>
              <a:buAutoNum type="arabicParenR"/>
            </a:pPr>
            <a:endParaRPr lang="en-GB" sz="2200" b="1" noProof="0" dirty="0">
              <a:solidFill>
                <a:schemeClr val="dk1"/>
              </a:solidFill>
              <a:ea typeface="Arial"/>
              <a:cs typeface="Aldhabi" panose="020B0604020202020204" pitchFamily="2" charset="-78"/>
              <a:sym typeface="Arial"/>
            </a:endParaRPr>
          </a:p>
        </p:txBody>
      </p:sp>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p:txBody>
          <a:bodyPr/>
          <a:lstStyle/>
          <a:p>
            <a:pPr>
              <a:defRPr/>
            </a:pPr>
            <a:fld id="{DADBB38E-37F0-4099-9E14-30415241E9AC}" type="slidenum">
              <a:rPr lang="en-US" smtClean="0"/>
              <a:pPr>
                <a:defRPr/>
              </a:pPr>
              <a:t>22</a:t>
            </a:fld>
            <a:endParaRPr lang="en-US" dirty="0"/>
          </a:p>
        </p:txBody>
      </p:sp>
    </p:spTree>
    <p:extLst>
      <p:ext uri="{BB962C8B-B14F-4D97-AF65-F5344CB8AC3E}">
        <p14:creationId xmlns:p14="http://schemas.microsoft.com/office/powerpoint/2010/main" val="2614099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1"/>
          <p:cNvPicPr/>
          <p:nvPr/>
        </p:nvPicPr>
        <p:blipFill>
          <a:blip r:embed="rId2"/>
          <a:srcRect/>
          <a:stretch>
            <a:fillRect/>
          </a:stretch>
        </p:blipFill>
        <p:spPr bwMode="auto">
          <a:xfrm>
            <a:off x="1390810" y="685800"/>
            <a:ext cx="9200990" cy="5377603"/>
          </a:xfrm>
          <a:prstGeom prst="rect">
            <a:avLst/>
          </a:prstGeom>
          <a:noFill/>
          <a:ln w="9525">
            <a:noFill/>
            <a:miter lim="800000"/>
            <a:headEnd/>
            <a:tailEnd/>
          </a:ln>
        </p:spPr>
      </p:pic>
      <p:sp>
        <p:nvSpPr>
          <p:cNvPr id="2" name="Rectangle 1"/>
          <p:cNvSpPr/>
          <p:nvPr/>
        </p:nvSpPr>
        <p:spPr>
          <a:xfrm>
            <a:off x="2352206" y="692078"/>
            <a:ext cx="7937776" cy="646331"/>
          </a:xfrm>
          <a:prstGeom prst="rect">
            <a:avLst/>
          </a:prstGeom>
        </p:spPr>
        <p:txBody>
          <a:bodyPr wrap="square">
            <a:spAutoFit/>
          </a:bodyPr>
          <a:lstStyle/>
          <a:p>
            <a:pPr algn="ctr"/>
            <a:r>
              <a:rPr lang="en-US" b="1" dirty="0">
                <a:latin typeface="Calibri" panose="020F0502020204030204" pitchFamily="34" charset="0"/>
                <a:ea typeface="MS Mincho"/>
                <a:cs typeface="Arial" panose="020B0604020202020204" pitchFamily="34" charset="0"/>
              </a:rPr>
              <a:t>162 SNPs associated with education (x</a:t>
            </a:r>
            <a:r>
              <a:rPr lang="et-EE" b="1" dirty="0">
                <a:latin typeface="Calibri" panose="020F0502020204030204" pitchFamily="34" charset="0"/>
                <a:ea typeface="MS Mincho"/>
                <a:cs typeface="Arial" panose="020B0604020202020204" pitchFamily="34" charset="0"/>
              </a:rPr>
              <a:t>-axis</a:t>
            </a:r>
            <a:r>
              <a:rPr lang="en-US" b="1" dirty="0">
                <a:latin typeface="Calibri" panose="020F0502020204030204" pitchFamily="34" charset="0"/>
                <a:ea typeface="MS Mincho"/>
                <a:cs typeface="Arial" panose="020B0604020202020204" pitchFamily="34" charset="0"/>
              </a:rPr>
              <a:t>) and </a:t>
            </a:r>
            <a:endParaRPr lang="et-EE" b="1" dirty="0">
              <a:latin typeface="Calibri" panose="020F0502020204030204" pitchFamily="34" charset="0"/>
              <a:ea typeface="MS Mincho"/>
              <a:cs typeface="Arial" panose="020B0604020202020204" pitchFamily="34" charset="0"/>
            </a:endParaRPr>
          </a:p>
          <a:p>
            <a:pPr algn="ctr"/>
            <a:r>
              <a:rPr lang="en-US" b="1" dirty="0">
                <a:latin typeface="Calibri" panose="020F0502020204030204" pitchFamily="34" charset="0"/>
                <a:ea typeface="MS Mincho"/>
                <a:cs typeface="Arial" panose="020B0604020202020204" pitchFamily="34" charset="0"/>
              </a:rPr>
              <a:t>their associations with CHD (y</a:t>
            </a:r>
            <a:r>
              <a:rPr lang="et-EE" b="1" dirty="0">
                <a:latin typeface="Calibri" panose="020F0502020204030204" pitchFamily="34" charset="0"/>
                <a:ea typeface="MS Mincho"/>
                <a:cs typeface="Arial" panose="020B0604020202020204" pitchFamily="34" charset="0"/>
              </a:rPr>
              <a:t>-axis</a:t>
            </a:r>
            <a:r>
              <a:rPr lang="en-US" b="1" dirty="0">
                <a:latin typeface="Calibri" panose="020F0502020204030204" pitchFamily="34" charset="0"/>
                <a:ea typeface="MS Mincho"/>
                <a:cs typeface="Arial" panose="020B0604020202020204" pitchFamily="34" charset="0"/>
              </a:rPr>
              <a:t>)</a:t>
            </a:r>
            <a:endParaRPr lang="en-GB" b="1" dirty="0"/>
          </a:p>
        </p:txBody>
      </p:sp>
      <p:sp>
        <p:nvSpPr>
          <p:cNvPr id="8" name="Rectangle 7">
            <a:extLst>
              <a:ext uri="{FF2B5EF4-FFF2-40B4-BE49-F238E27FC236}">
                <a16:creationId xmlns:a16="http://schemas.microsoft.com/office/drawing/2014/main" id="{6690034F-1042-4EBA-9E35-828E016AA50E}"/>
              </a:ext>
            </a:extLst>
          </p:cNvPr>
          <p:cNvSpPr/>
          <p:nvPr/>
        </p:nvSpPr>
        <p:spPr>
          <a:xfrm>
            <a:off x="0" y="6259741"/>
            <a:ext cx="11963400" cy="523220"/>
          </a:xfrm>
          <a:prstGeom prst="rect">
            <a:avLst/>
          </a:prstGeom>
        </p:spPr>
        <p:txBody>
          <a:bodyPr wrap="square">
            <a:spAutoFit/>
          </a:bodyPr>
          <a:lstStyle/>
          <a:p>
            <a:r>
              <a:rPr lang="en-US" sz="1400" dirty="0">
                <a:solidFill>
                  <a:schemeClr val="bg1">
                    <a:lumMod val="50000"/>
                  </a:schemeClr>
                </a:solidFill>
              </a:rPr>
              <a:t>Tillmann T, Vaucher J, Okbay A, Pikhart H, Peasey A, Kubinova R, Pajak A, Tamosiunas A, Malyutina S, Fischer K, Veronesi G, Palmer T, Bowden J, Davey Smith G, Bobak M, Holmes MV. Education and coronary heart disease: a Mendelian randomization study. BMJ. 2017</a:t>
            </a:r>
          </a:p>
        </p:txBody>
      </p:sp>
    </p:spTree>
    <p:extLst>
      <p:ext uri="{BB962C8B-B14F-4D97-AF65-F5344CB8AC3E}">
        <p14:creationId xmlns:p14="http://schemas.microsoft.com/office/powerpoint/2010/main" val="1968455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38021E-32D4-4982-941D-4F5AA39297EF}"/>
              </a:ext>
            </a:extLst>
          </p:cNvPr>
          <p:cNvSpPr/>
          <p:nvPr/>
        </p:nvSpPr>
        <p:spPr>
          <a:xfrm>
            <a:off x="457200" y="4299856"/>
            <a:ext cx="11506200" cy="16437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609600" y="381000"/>
            <a:ext cx="11506200" cy="685800"/>
          </a:xfrm>
        </p:spPr>
        <p:txBody>
          <a:bodyPr/>
          <a:lstStyle/>
          <a:p>
            <a:r>
              <a:rPr lang="en-GB" sz="4400" b="1" i="0" u="none" strike="noStrike" cap="none" noProof="0" dirty="0">
                <a:ea typeface="Arial"/>
                <a:cs typeface="Arial"/>
                <a:sym typeface="Arial"/>
              </a:rPr>
              <a:t>Socioeconomic status is a leading predictor of heart disease</a:t>
            </a:r>
            <a:endParaRPr lang="en-GB" noProof="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676400"/>
            <a:ext cx="11506200" cy="4953000"/>
          </a:xfrm>
        </p:spPr>
        <p:txBody>
          <a:bodyPr/>
          <a:lstStyle/>
          <a:p>
            <a:pPr marL="457200" lvl="0" indent="-457200">
              <a:lnSpc>
                <a:spcPct val="150000"/>
              </a:lnSpc>
              <a:spcBef>
                <a:spcPts val="0"/>
              </a:spcBef>
              <a:spcAft>
                <a:spcPts val="0"/>
              </a:spcAft>
              <a:buClr>
                <a:schemeClr val="dk1"/>
              </a:buClr>
              <a:buSzPts val="2400"/>
              <a:buAutoNum type="arabicParenR"/>
            </a:pPr>
            <a:r>
              <a:rPr lang="en-GB" sz="2200" noProof="0" dirty="0">
                <a:solidFill>
                  <a:schemeClr val="dk1"/>
                </a:solidFill>
                <a:ea typeface="Arial"/>
                <a:cs typeface="Aldhabi" panose="020B0604020202020204" pitchFamily="2" charset="-78"/>
                <a:sym typeface="Arial"/>
              </a:rPr>
              <a:t>Socioeconomic status = Education, Occupation, Income, Wealth (housing &amp; location).</a:t>
            </a:r>
          </a:p>
          <a:p>
            <a:pPr marL="457200" lvl="0" indent="-457200">
              <a:lnSpc>
                <a:spcPct val="150000"/>
              </a:lnSpc>
              <a:spcBef>
                <a:spcPts val="0"/>
              </a:spcBef>
              <a:spcAft>
                <a:spcPts val="0"/>
              </a:spcAft>
              <a:buClr>
                <a:schemeClr val="dk1"/>
              </a:buClr>
              <a:buSzPts val="2400"/>
              <a:buAutoNum type="arabicParenR"/>
            </a:pPr>
            <a:r>
              <a:rPr lang="en-GB" sz="2200" noProof="0" dirty="0">
                <a:solidFill>
                  <a:schemeClr val="dk1"/>
                </a:solidFill>
                <a:ea typeface="Arial"/>
                <a:cs typeface="Aldhabi" panose="020B0604020202020204" pitchFamily="2" charset="-78"/>
                <a:sym typeface="Arial"/>
              </a:rPr>
              <a:t>Powerful predictors of heart disease.</a:t>
            </a:r>
          </a:p>
          <a:p>
            <a:pPr marL="457200" lvl="0" indent="-457200">
              <a:lnSpc>
                <a:spcPct val="150000"/>
              </a:lnSpc>
              <a:spcBef>
                <a:spcPts val="0"/>
              </a:spcBef>
              <a:spcAft>
                <a:spcPts val="0"/>
              </a:spcAft>
              <a:buClr>
                <a:schemeClr val="dk1"/>
              </a:buClr>
              <a:buSzPts val="2400"/>
              <a:buAutoNum type="arabicParenR"/>
            </a:pPr>
            <a:r>
              <a:rPr lang="en-GB" sz="2200" dirty="0">
                <a:solidFill>
                  <a:schemeClr val="dk1"/>
                </a:solidFill>
                <a:ea typeface="Arial"/>
                <a:cs typeface="Aldhabi" panose="020B0604020202020204" pitchFamily="2" charset="-78"/>
                <a:sym typeface="Arial"/>
              </a:rPr>
              <a:t>Even more magnified effects in Eastern European countries (hypothesis: the stress of rapid societal transition is</a:t>
            </a:r>
            <a:r>
              <a:rPr lang="en-GB" sz="2200" noProof="0" dirty="0">
                <a:solidFill>
                  <a:schemeClr val="dk1"/>
                </a:solidFill>
                <a:ea typeface="Arial"/>
                <a:cs typeface="Aldhabi" panose="020B0604020202020204" pitchFamily="2" charset="-78"/>
                <a:sym typeface="Arial"/>
              </a:rPr>
              <a:t> concentrated among the most vulnerable).</a:t>
            </a:r>
          </a:p>
          <a:p>
            <a:pPr marL="457200" lvl="0" indent="-457200">
              <a:lnSpc>
                <a:spcPct val="150000"/>
              </a:lnSpc>
              <a:spcBef>
                <a:spcPts val="0"/>
              </a:spcBef>
              <a:spcAft>
                <a:spcPts val="0"/>
              </a:spcAft>
              <a:buClr>
                <a:schemeClr val="dk1"/>
              </a:buClr>
              <a:buSzPts val="2400"/>
              <a:buAutoNum type="arabicParenR"/>
            </a:pPr>
            <a:r>
              <a:rPr lang="en-GB" sz="2200" dirty="0">
                <a:solidFill>
                  <a:schemeClr val="dk1"/>
                </a:solidFill>
                <a:ea typeface="Arial"/>
                <a:cs typeface="Aldhabi" panose="020B0604020202020204" pitchFamily="2" charset="-78"/>
                <a:sym typeface="Arial"/>
              </a:rPr>
              <a:t>These associations are probably causal</a:t>
            </a:r>
            <a:r>
              <a:rPr lang="en-GB" sz="2200" noProof="0" dirty="0">
                <a:solidFill>
                  <a:schemeClr val="dk1"/>
                </a:solidFill>
                <a:ea typeface="Arial"/>
                <a:cs typeface="Aldhabi" panose="020B0604020202020204" pitchFamily="2" charset="-78"/>
                <a:sym typeface="Arial"/>
              </a:rPr>
              <a:t>.</a:t>
            </a:r>
          </a:p>
          <a:p>
            <a:pPr marL="457200" lvl="0" indent="-457200">
              <a:lnSpc>
                <a:spcPct val="150000"/>
              </a:lnSpc>
              <a:spcBef>
                <a:spcPts val="0"/>
              </a:spcBef>
              <a:spcAft>
                <a:spcPts val="0"/>
              </a:spcAft>
              <a:buClr>
                <a:schemeClr val="dk1"/>
              </a:buClr>
              <a:buSzPts val="2400"/>
              <a:buAutoNum type="arabicParenR"/>
            </a:pPr>
            <a:r>
              <a:rPr lang="en-GB" sz="2200" noProof="0" dirty="0">
                <a:solidFill>
                  <a:schemeClr val="dk1"/>
                </a:solidFill>
                <a:ea typeface="Arial"/>
                <a:cs typeface="Aldhabi" panose="020B0604020202020204" pitchFamily="2" charset="-78"/>
                <a:sym typeface="Arial"/>
              </a:rPr>
              <a:t>When adding predictors to heart disease prediction algorithms, each measure adds additive value to prediction accuracy (niche branch of sociology + clinical prediction models</a:t>
            </a:r>
            <a:r>
              <a:rPr lang="en-GB" sz="2200" dirty="0">
                <a:solidFill>
                  <a:schemeClr val="dk1"/>
                </a:solidFill>
                <a:ea typeface="Arial"/>
                <a:cs typeface="Aldhabi" panose="020B0604020202020204" pitchFamily="2" charset="-78"/>
                <a:sym typeface="Arial"/>
              </a:rPr>
              <a:t>)</a:t>
            </a:r>
            <a:r>
              <a:rPr lang="en-GB" sz="2200" noProof="0" dirty="0">
                <a:solidFill>
                  <a:schemeClr val="dk1"/>
                </a:solidFill>
                <a:ea typeface="Arial"/>
                <a:cs typeface="Aldhabi" panose="020B0604020202020204" pitchFamily="2" charset="-78"/>
                <a:sym typeface="Arial"/>
              </a:rPr>
              <a:t>.</a:t>
            </a:r>
          </a:p>
          <a:p>
            <a:pPr lvl="0">
              <a:lnSpc>
                <a:spcPct val="150000"/>
              </a:lnSpc>
              <a:spcBef>
                <a:spcPts val="0"/>
              </a:spcBef>
              <a:spcAft>
                <a:spcPts val="0"/>
              </a:spcAft>
              <a:buClr>
                <a:schemeClr val="dk1"/>
              </a:buClr>
              <a:buSzPts val="2400"/>
            </a:pPr>
            <a:endParaRPr lang="en-GB" sz="2200" noProof="0" dirty="0">
              <a:solidFill>
                <a:schemeClr val="dk1"/>
              </a:solidFill>
              <a:ea typeface="Arial"/>
              <a:cs typeface="Aldhabi" panose="020B0604020202020204" pitchFamily="2" charset="-78"/>
              <a:sym typeface="Arial"/>
            </a:endParaRPr>
          </a:p>
          <a:p>
            <a:pPr marL="457200" lvl="0" indent="-457200">
              <a:lnSpc>
                <a:spcPct val="150000"/>
              </a:lnSpc>
              <a:spcBef>
                <a:spcPts val="0"/>
              </a:spcBef>
              <a:spcAft>
                <a:spcPts val="0"/>
              </a:spcAft>
              <a:buClr>
                <a:schemeClr val="dk1"/>
              </a:buClr>
              <a:buSzPts val="2400"/>
              <a:buAutoNum type="arabicParenR"/>
            </a:pPr>
            <a:endParaRPr lang="en-GB" sz="2200" noProof="0" dirty="0">
              <a:solidFill>
                <a:schemeClr val="dk1"/>
              </a:solidFill>
              <a:ea typeface="Arial"/>
              <a:cs typeface="Aldhabi" panose="020B0604020202020204" pitchFamily="2" charset="-78"/>
              <a:sym typeface="Arial"/>
            </a:endParaRPr>
          </a:p>
          <a:p>
            <a:pPr marL="457200" lvl="0" indent="-457200">
              <a:lnSpc>
                <a:spcPct val="150000"/>
              </a:lnSpc>
              <a:spcBef>
                <a:spcPts val="0"/>
              </a:spcBef>
              <a:spcAft>
                <a:spcPts val="0"/>
              </a:spcAft>
              <a:buClr>
                <a:schemeClr val="dk1"/>
              </a:buClr>
              <a:buSzPts val="2400"/>
              <a:buAutoNum type="arabicParenR"/>
            </a:pPr>
            <a:endParaRPr lang="en-GB" sz="2200" b="1" noProof="0" dirty="0">
              <a:solidFill>
                <a:schemeClr val="dk1"/>
              </a:solidFill>
              <a:ea typeface="Arial"/>
              <a:cs typeface="Aldhabi" panose="020B0604020202020204" pitchFamily="2" charset="-78"/>
              <a:sym typeface="Arial"/>
            </a:endParaRPr>
          </a:p>
        </p:txBody>
      </p:sp>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p:txBody>
          <a:bodyPr/>
          <a:lstStyle/>
          <a:p>
            <a:pPr>
              <a:defRPr/>
            </a:pPr>
            <a:fld id="{DADBB38E-37F0-4099-9E14-30415241E9AC}" type="slidenum">
              <a:rPr lang="en-US" smtClean="0"/>
              <a:pPr>
                <a:defRPr/>
              </a:pPr>
              <a:t>24</a:t>
            </a:fld>
            <a:endParaRPr lang="en-US" dirty="0"/>
          </a:p>
        </p:txBody>
      </p:sp>
    </p:spTree>
    <p:extLst>
      <p:ext uri="{BB962C8B-B14F-4D97-AF65-F5344CB8AC3E}">
        <p14:creationId xmlns:p14="http://schemas.microsoft.com/office/powerpoint/2010/main" val="3830942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90034F-1042-4EBA-9E35-828E016AA50E}"/>
              </a:ext>
            </a:extLst>
          </p:cNvPr>
          <p:cNvSpPr/>
          <p:nvPr/>
        </p:nvSpPr>
        <p:spPr>
          <a:xfrm>
            <a:off x="0" y="6259741"/>
            <a:ext cx="11963400" cy="523220"/>
          </a:xfrm>
          <a:prstGeom prst="rect">
            <a:avLst/>
          </a:prstGeom>
        </p:spPr>
        <p:txBody>
          <a:bodyPr wrap="square">
            <a:spAutoFit/>
          </a:bodyPr>
          <a:lstStyle/>
          <a:p>
            <a:r>
              <a:rPr lang="en-US" sz="1400" dirty="0">
                <a:solidFill>
                  <a:schemeClr val="bg1">
                    <a:lumMod val="50000"/>
                  </a:schemeClr>
                </a:solidFill>
              </a:rPr>
              <a:t>Tillmann T, </a:t>
            </a:r>
            <a:r>
              <a:rPr lang="en-US" sz="1400" dirty="0" err="1">
                <a:solidFill>
                  <a:schemeClr val="bg1">
                    <a:lumMod val="50000"/>
                  </a:schemeClr>
                </a:solidFill>
              </a:rPr>
              <a:t>Läll</a:t>
            </a:r>
            <a:r>
              <a:rPr lang="en-US" sz="1400" dirty="0">
                <a:solidFill>
                  <a:schemeClr val="bg1">
                    <a:lumMod val="50000"/>
                  </a:schemeClr>
                </a:solidFill>
              </a:rPr>
              <a:t> K, Dukes O, Veronesi G, </a:t>
            </a:r>
            <a:r>
              <a:rPr lang="en-US" sz="1400" dirty="0" err="1">
                <a:solidFill>
                  <a:schemeClr val="bg1">
                    <a:lumMod val="50000"/>
                  </a:schemeClr>
                </a:solidFill>
              </a:rPr>
              <a:t>Pikhart</a:t>
            </a:r>
            <a:r>
              <a:rPr lang="en-US" sz="1400" dirty="0">
                <a:solidFill>
                  <a:schemeClr val="bg1">
                    <a:lumMod val="50000"/>
                  </a:schemeClr>
                </a:solidFill>
              </a:rPr>
              <a:t> H, </a:t>
            </a:r>
            <a:r>
              <a:rPr lang="en-US" sz="1400" dirty="0" err="1">
                <a:solidFill>
                  <a:schemeClr val="bg1">
                    <a:lumMod val="50000"/>
                  </a:schemeClr>
                </a:solidFill>
              </a:rPr>
              <a:t>Peasey</a:t>
            </a:r>
            <a:r>
              <a:rPr lang="en-US" sz="1400" dirty="0">
                <a:solidFill>
                  <a:schemeClr val="bg1">
                    <a:lumMod val="50000"/>
                  </a:schemeClr>
                </a:solidFill>
              </a:rPr>
              <a:t> A, </a:t>
            </a:r>
            <a:r>
              <a:rPr lang="en-US" sz="1400" dirty="0" err="1">
                <a:solidFill>
                  <a:schemeClr val="bg1">
                    <a:lumMod val="50000"/>
                  </a:schemeClr>
                </a:solidFill>
              </a:rPr>
              <a:t>Kubinova</a:t>
            </a:r>
            <a:r>
              <a:rPr lang="en-US" sz="1400" dirty="0">
                <a:solidFill>
                  <a:schemeClr val="bg1">
                    <a:lumMod val="50000"/>
                  </a:schemeClr>
                </a:solidFill>
              </a:rPr>
              <a:t> R, </a:t>
            </a:r>
            <a:r>
              <a:rPr lang="en-US" sz="1400" dirty="0" err="1">
                <a:solidFill>
                  <a:schemeClr val="bg1">
                    <a:lumMod val="50000"/>
                  </a:schemeClr>
                </a:solidFill>
              </a:rPr>
              <a:t>Kozela</a:t>
            </a:r>
            <a:r>
              <a:rPr lang="en-US" sz="1400" dirty="0">
                <a:solidFill>
                  <a:schemeClr val="bg1">
                    <a:lumMod val="50000"/>
                  </a:schemeClr>
                </a:solidFill>
              </a:rPr>
              <a:t> M, </a:t>
            </a:r>
            <a:r>
              <a:rPr lang="en-US" sz="1400" dirty="0" err="1">
                <a:solidFill>
                  <a:schemeClr val="bg1">
                    <a:lumMod val="50000"/>
                  </a:schemeClr>
                </a:solidFill>
              </a:rPr>
              <a:t>Pajak</a:t>
            </a:r>
            <a:r>
              <a:rPr lang="en-US" sz="1400" dirty="0">
                <a:solidFill>
                  <a:schemeClr val="bg1">
                    <a:lumMod val="50000"/>
                  </a:schemeClr>
                </a:solidFill>
              </a:rPr>
              <a:t> A, </a:t>
            </a:r>
            <a:r>
              <a:rPr lang="en-US" sz="1400" dirty="0" err="1">
                <a:solidFill>
                  <a:schemeClr val="bg1">
                    <a:lumMod val="50000"/>
                  </a:schemeClr>
                </a:solidFill>
              </a:rPr>
              <a:t>Nikitin</a:t>
            </a:r>
            <a:r>
              <a:rPr lang="en-US" sz="1400" dirty="0">
                <a:solidFill>
                  <a:schemeClr val="bg1">
                    <a:lumMod val="50000"/>
                  </a:schemeClr>
                </a:solidFill>
              </a:rPr>
              <a:t> Y, </a:t>
            </a:r>
            <a:r>
              <a:rPr lang="en-US" sz="1400" dirty="0" err="1">
                <a:solidFill>
                  <a:schemeClr val="bg1">
                    <a:lumMod val="50000"/>
                  </a:schemeClr>
                </a:solidFill>
              </a:rPr>
              <a:t>Malyutina</a:t>
            </a:r>
            <a:r>
              <a:rPr lang="en-US" sz="1400" dirty="0">
                <a:solidFill>
                  <a:schemeClr val="bg1">
                    <a:lumMod val="50000"/>
                  </a:schemeClr>
                </a:solidFill>
              </a:rPr>
              <a:t> S. Development and validation of two SCORE-based cardiovascular risk prediction models for Eastern Europe: a multicohort study. European </a:t>
            </a:r>
            <a:r>
              <a:rPr lang="et-EE" sz="1400" dirty="0">
                <a:solidFill>
                  <a:schemeClr val="bg1">
                    <a:lumMod val="50000"/>
                  </a:schemeClr>
                </a:solidFill>
              </a:rPr>
              <a:t>H</a:t>
            </a:r>
            <a:r>
              <a:rPr lang="en-US" sz="1400" dirty="0" err="1">
                <a:solidFill>
                  <a:schemeClr val="bg1">
                    <a:lumMod val="50000"/>
                  </a:schemeClr>
                </a:solidFill>
              </a:rPr>
              <a:t>eart</a:t>
            </a:r>
            <a:r>
              <a:rPr lang="en-US" sz="1400" dirty="0">
                <a:solidFill>
                  <a:schemeClr val="bg1">
                    <a:lumMod val="50000"/>
                  </a:schemeClr>
                </a:solidFill>
              </a:rPr>
              <a:t> </a:t>
            </a:r>
            <a:r>
              <a:rPr lang="et-EE" sz="1400" dirty="0">
                <a:solidFill>
                  <a:schemeClr val="bg1">
                    <a:lumMod val="50000"/>
                  </a:schemeClr>
                </a:solidFill>
              </a:rPr>
              <a:t>J</a:t>
            </a:r>
            <a:r>
              <a:rPr lang="en-US" sz="1400" dirty="0" err="1">
                <a:solidFill>
                  <a:schemeClr val="bg1">
                    <a:lumMod val="50000"/>
                  </a:schemeClr>
                </a:solidFill>
              </a:rPr>
              <a:t>ournal</a:t>
            </a:r>
            <a:r>
              <a:rPr lang="en-US" sz="1400" dirty="0">
                <a:solidFill>
                  <a:schemeClr val="bg1">
                    <a:lumMod val="50000"/>
                  </a:schemeClr>
                </a:solidFill>
              </a:rPr>
              <a:t>. 2020.</a:t>
            </a:r>
          </a:p>
        </p:txBody>
      </p:sp>
      <p:pic>
        <p:nvPicPr>
          <p:cNvPr id="1028" name="Picture 4">
            <a:extLst>
              <a:ext uri="{FF2B5EF4-FFF2-40B4-BE49-F238E27FC236}">
                <a16:creationId xmlns:a16="http://schemas.microsoft.com/office/drawing/2014/main" id="{B531E2F6-5433-41BB-BE29-3F1D9D829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807200" cy="5105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A1EE54B-A180-485A-BD79-DCE2B9CBA811}"/>
              </a:ext>
            </a:extLst>
          </p:cNvPr>
          <p:cNvPicPr>
            <a:picLocks noChangeAspect="1"/>
          </p:cNvPicPr>
          <p:nvPr/>
        </p:nvPicPr>
        <p:blipFill>
          <a:blip r:embed="rId3"/>
          <a:stretch>
            <a:fillRect/>
          </a:stretch>
        </p:blipFill>
        <p:spPr>
          <a:xfrm>
            <a:off x="6781800" y="2895600"/>
            <a:ext cx="5486400" cy="3169813"/>
          </a:xfrm>
          <a:prstGeom prst="rect">
            <a:avLst/>
          </a:prstGeom>
        </p:spPr>
      </p:pic>
    </p:spTree>
    <p:extLst>
      <p:ext uri="{BB962C8B-B14F-4D97-AF65-F5344CB8AC3E}">
        <p14:creationId xmlns:p14="http://schemas.microsoft.com/office/powerpoint/2010/main" val="2562069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609600" y="381000"/>
            <a:ext cx="11506200" cy="685800"/>
          </a:xfrm>
        </p:spPr>
        <p:txBody>
          <a:bodyPr/>
          <a:lstStyle/>
          <a:p>
            <a:r>
              <a:rPr lang="en-GB" b="1" dirty="0">
                <a:cs typeface="Arial"/>
                <a:sym typeface="Arial"/>
              </a:rPr>
              <a:t>Rigorous screening services are developed in a step-by-step manner</a:t>
            </a:r>
            <a:endParaRPr lang="en-GB" noProof="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447800"/>
            <a:ext cx="11506200" cy="4724400"/>
          </a:xfrm>
        </p:spPr>
        <p:txBody>
          <a:bodyPr/>
          <a:lstStyle/>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Screening services provide a blueprint of how to design and implement a personalised preventative service:</a:t>
            </a: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a) Start with whole population (0-100+), exclude those already with disease.</a:t>
            </a: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b) Use “existing data” to exclude those with ultra-low risk (e.g. very young).</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c) Invite all for simple screening tests (e.g. X-ray).</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d) Have a low threshold for inviting some for invasive screening tests (e.g. biopsy).</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e) Offer personalised preventative treatment (e.g. surgery, drugs). </a:t>
            </a: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f</a:t>
            </a:r>
            <a:r>
              <a:rPr lang="en-GB" sz="2200" dirty="0">
                <a:solidFill>
                  <a:schemeClr val="dk1"/>
                </a:solidFill>
                <a:ea typeface="Arial"/>
                <a:cs typeface="Aldhabi" panose="020B0604020202020204" pitchFamily="2" charset="-78"/>
                <a:sym typeface="Arial"/>
              </a:rPr>
              <a:t>) Roll out in a randomised way, wait 10 years, see if people die less of disease.</a:t>
            </a:r>
            <a:endParaRPr lang="et-EE" sz="2200" noProof="0" dirty="0">
              <a:solidFill>
                <a:schemeClr val="dk1"/>
              </a:solidFill>
              <a:ea typeface="Arial"/>
              <a:cs typeface="Aldhabi" panose="020B0604020202020204" pitchFamily="2" charset="-78"/>
              <a:sym typeface="Arial"/>
            </a:endParaRPr>
          </a:p>
          <a:p>
            <a:pPr marL="457200" lvl="0" indent="-457200">
              <a:lnSpc>
                <a:spcPct val="150000"/>
              </a:lnSpc>
              <a:spcBef>
                <a:spcPts val="0"/>
              </a:spcBef>
              <a:spcAft>
                <a:spcPts val="0"/>
              </a:spcAft>
              <a:buClr>
                <a:schemeClr val="dk1"/>
              </a:buClr>
              <a:buSzPts val="2400"/>
              <a:buAutoNum type="arabicParenR"/>
            </a:pPr>
            <a:endParaRPr lang="en-GB" sz="2200" noProof="0" dirty="0">
              <a:solidFill>
                <a:schemeClr val="dk1"/>
              </a:solidFill>
              <a:ea typeface="Arial"/>
              <a:cs typeface="Aldhabi" panose="020B0604020202020204" pitchFamily="2" charset="-78"/>
              <a:sym typeface="Arial"/>
            </a:endParaRPr>
          </a:p>
        </p:txBody>
      </p:sp>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p:txBody>
          <a:bodyPr/>
          <a:lstStyle/>
          <a:p>
            <a:pPr>
              <a:defRPr/>
            </a:pPr>
            <a:fld id="{DADBB38E-37F0-4099-9E14-30415241E9AC}" type="slidenum">
              <a:rPr lang="en-US" smtClean="0"/>
              <a:pPr>
                <a:defRPr/>
              </a:pPr>
              <a:t>26</a:t>
            </a:fld>
            <a:endParaRPr lang="en-US" dirty="0"/>
          </a:p>
        </p:txBody>
      </p:sp>
    </p:spTree>
    <p:extLst>
      <p:ext uri="{BB962C8B-B14F-4D97-AF65-F5344CB8AC3E}">
        <p14:creationId xmlns:p14="http://schemas.microsoft.com/office/powerpoint/2010/main" val="1377653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062DF6-5865-4747-84A2-D7D3E116457E}"/>
              </a:ext>
            </a:extLst>
          </p:cNvPr>
          <p:cNvSpPr/>
          <p:nvPr/>
        </p:nvSpPr>
        <p:spPr>
          <a:xfrm>
            <a:off x="381000" y="2514601"/>
            <a:ext cx="11723914" cy="1066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609600" y="381000"/>
            <a:ext cx="11506200" cy="685800"/>
          </a:xfrm>
        </p:spPr>
        <p:txBody>
          <a:bodyPr/>
          <a:lstStyle/>
          <a:p>
            <a:r>
              <a:rPr lang="en-GB" b="1" dirty="0">
                <a:cs typeface="Arial"/>
                <a:sym typeface="Arial"/>
              </a:rPr>
              <a:t>Rigorous screening services are developed in a step-by-step manner</a:t>
            </a:r>
            <a:endParaRPr lang="en-GB" noProof="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447800"/>
            <a:ext cx="11506200" cy="4724400"/>
          </a:xfrm>
        </p:spPr>
        <p:txBody>
          <a:bodyPr/>
          <a:lstStyle/>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Heart disease screening services are under development. E.g. in the U.K.:</a:t>
            </a:r>
          </a:p>
          <a:p>
            <a:pPr lvl="0">
              <a:lnSpc>
                <a:spcPct val="150000"/>
              </a:lnSpc>
              <a:spcBef>
                <a:spcPts val="0"/>
              </a:spcBef>
              <a:spcAft>
                <a:spcPts val="0"/>
              </a:spcAft>
              <a:buClr>
                <a:schemeClr val="dk1"/>
              </a:buClr>
              <a:buSzPts val="2400"/>
            </a:pPr>
            <a:endParaRPr lang="en-GB" sz="2200" noProof="0" dirty="0">
              <a:solidFill>
                <a:schemeClr val="dk1"/>
              </a:solidFill>
              <a:ea typeface="Arial"/>
              <a:cs typeface="Aldhabi" panose="020B0604020202020204" pitchFamily="2" charset="-78"/>
              <a:sym typeface="Arial"/>
            </a:endParaRP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a) Start with whole population (0-100+), exclude those already with disease.</a:t>
            </a: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b) Use “existing data” to exclude those with ultra-low risk (e.g. 0-40 / eHealth data).</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c) Invite all for simple screening tests (e.g. Digital self-assessment website).</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d) Have a low threshold for inviting some for invasive screening tests (e.g. GP visit).</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e) Offer personalised preventative treatment (e.g. statin drugs). </a:t>
            </a: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a:t>
            </a:r>
            <a:r>
              <a:rPr lang="en-GB" sz="2200" noProof="0" dirty="0">
                <a:solidFill>
                  <a:schemeClr val="accent1">
                    <a:lumMod val="20000"/>
                    <a:lumOff val="80000"/>
                  </a:schemeClr>
                </a:solidFill>
                <a:ea typeface="Arial"/>
                <a:cs typeface="Aldhabi" panose="020B0604020202020204" pitchFamily="2" charset="-78"/>
                <a:sym typeface="Arial"/>
              </a:rPr>
              <a:t>f</a:t>
            </a:r>
            <a:r>
              <a:rPr lang="en-GB" sz="2200" dirty="0">
                <a:solidFill>
                  <a:schemeClr val="accent1">
                    <a:lumMod val="20000"/>
                    <a:lumOff val="80000"/>
                  </a:schemeClr>
                </a:solidFill>
                <a:ea typeface="Arial"/>
                <a:cs typeface="Aldhabi" panose="020B0604020202020204" pitchFamily="2" charset="-78"/>
                <a:sym typeface="Arial"/>
              </a:rPr>
              <a:t>) Roll out in a randomised way, wait 10 years, see if people die less of disease.</a:t>
            </a:r>
            <a:endParaRPr lang="et-EE" sz="2200" noProof="0" dirty="0">
              <a:solidFill>
                <a:schemeClr val="accent1">
                  <a:lumMod val="20000"/>
                  <a:lumOff val="80000"/>
                </a:schemeClr>
              </a:solidFill>
              <a:ea typeface="Arial"/>
              <a:cs typeface="Aldhabi" panose="020B0604020202020204" pitchFamily="2" charset="-78"/>
              <a:sym typeface="Arial"/>
            </a:endParaRPr>
          </a:p>
          <a:p>
            <a:pPr marL="457200" lvl="0" indent="-457200">
              <a:lnSpc>
                <a:spcPct val="150000"/>
              </a:lnSpc>
              <a:spcBef>
                <a:spcPts val="0"/>
              </a:spcBef>
              <a:spcAft>
                <a:spcPts val="0"/>
              </a:spcAft>
              <a:buClr>
                <a:schemeClr val="dk1"/>
              </a:buClr>
              <a:buSzPts val="2400"/>
              <a:buAutoNum type="arabicParenR"/>
            </a:pPr>
            <a:endParaRPr lang="en-GB" sz="2200" noProof="0" dirty="0">
              <a:solidFill>
                <a:schemeClr val="dk1"/>
              </a:solidFill>
              <a:ea typeface="Arial"/>
              <a:cs typeface="Aldhabi" panose="020B0604020202020204" pitchFamily="2" charset="-78"/>
              <a:sym typeface="Arial"/>
            </a:endParaRPr>
          </a:p>
        </p:txBody>
      </p:sp>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p:txBody>
          <a:bodyPr/>
          <a:lstStyle/>
          <a:p>
            <a:pPr>
              <a:defRPr/>
            </a:pPr>
            <a:fld id="{DADBB38E-37F0-4099-9E14-30415241E9AC}" type="slidenum">
              <a:rPr lang="en-US" smtClean="0"/>
              <a:pPr>
                <a:defRPr/>
              </a:pPr>
              <a:t>27</a:t>
            </a:fld>
            <a:endParaRPr lang="en-US" dirty="0"/>
          </a:p>
        </p:txBody>
      </p:sp>
    </p:spTree>
    <p:extLst>
      <p:ext uri="{BB962C8B-B14F-4D97-AF65-F5344CB8AC3E}">
        <p14:creationId xmlns:p14="http://schemas.microsoft.com/office/powerpoint/2010/main" val="1257415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p:txBody>
          <a:bodyPr/>
          <a:lstStyle/>
          <a:p>
            <a:pPr>
              <a:defRPr/>
            </a:pPr>
            <a:fld id="{DADBB38E-37F0-4099-9E14-30415241E9AC}" type="slidenum">
              <a:rPr lang="en-US" smtClean="0"/>
              <a:pPr>
                <a:defRPr/>
              </a:pPr>
              <a:t>28</a:t>
            </a:fld>
            <a:endParaRPr lang="en-US" dirty="0"/>
          </a:p>
        </p:txBody>
      </p:sp>
      <p:pic>
        <p:nvPicPr>
          <p:cNvPr id="8194" name="Picture 2">
            <a:extLst>
              <a:ext uri="{FF2B5EF4-FFF2-40B4-BE49-F238E27FC236}">
                <a16:creationId xmlns:a16="http://schemas.microsoft.com/office/drawing/2014/main" id="{98A19478-4ACC-48C6-8627-8282E07AE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88" y="457200"/>
            <a:ext cx="5214511" cy="628613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57AB64CB-587B-4C4C-8E0D-D18E0AC50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07346"/>
            <a:ext cx="5542165" cy="6522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193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062DF6-5865-4747-84A2-D7D3E116457E}"/>
              </a:ext>
            </a:extLst>
          </p:cNvPr>
          <p:cNvSpPr/>
          <p:nvPr/>
        </p:nvSpPr>
        <p:spPr>
          <a:xfrm>
            <a:off x="381000" y="3429000"/>
            <a:ext cx="11723914" cy="609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609600" y="381000"/>
            <a:ext cx="11506200" cy="685800"/>
          </a:xfrm>
        </p:spPr>
        <p:txBody>
          <a:bodyPr/>
          <a:lstStyle/>
          <a:p>
            <a:r>
              <a:rPr lang="en-GB" b="1" dirty="0">
                <a:cs typeface="Arial"/>
                <a:sym typeface="Arial"/>
              </a:rPr>
              <a:t>Rigorous screening services are developed in a step-by-step manner</a:t>
            </a:r>
            <a:endParaRPr lang="en-GB" noProof="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447800"/>
            <a:ext cx="11506200" cy="4724400"/>
          </a:xfrm>
        </p:spPr>
        <p:txBody>
          <a:bodyPr/>
          <a:lstStyle/>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Heart disease screening services are under development. E.g. in the U.K.:</a:t>
            </a:r>
          </a:p>
          <a:p>
            <a:pPr lvl="0">
              <a:lnSpc>
                <a:spcPct val="150000"/>
              </a:lnSpc>
              <a:spcBef>
                <a:spcPts val="0"/>
              </a:spcBef>
              <a:spcAft>
                <a:spcPts val="0"/>
              </a:spcAft>
              <a:buClr>
                <a:schemeClr val="dk1"/>
              </a:buClr>
              <a:buSzPts val="2400"/>
            </a:pPr>
            <a:endParaRPr lang="en-GB" sz="2200" noProof="0" dirty="0">
              <a:solidFill>
                <a:schemeClr val="dk1"/>
              </a:solidFill>
              <a:ea typeface="Arial"/>
              <a:cs typeface="Aldhabi" panose="020B0604020202020204" pitchFamily="2" charset="-78"/>
              <a:sym typeface="Arial"/>
            </a:endParaRP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a) Start with whole population (0-100+), exclude those already with disease.</a:t>
            </a: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b) Use “existing data” to exclude those with ultra-low risk (e.g. 0-40 / eHealth data).</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c) Invite all for simple screening tests (e.g. Digital self-assessment website).</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d) Have a low threshold for inviting some for invasive screening tests (e.g. GP visit).</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e) Offer personalised preventative treatment (e.g. statin drugs). </a:t>
            </a: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a:t>
            </a:r>
            <a:r>
              <a:rPr lang="en-GB" sz="2200" noProof="0" dirty="0">
                <a:solidFill>
                  <a:schemeClr val="accent1">
                    <a:lumMod val="20000"/>
                    <a:lumOff val="80000"/>
                  </a:schemeClr>
                </a:solidFill>
                <a:ea typeface="Arial"/>
                <a:cs typeface="Aldhabi" panose="020B0604020202020204" pitchFamily="2" charset="-78"/>
                <a:sym typeface="Arial"/>
              </a:rPr>
              <a:t>f</a:t>
            </a:r>
            <a:r>
              <a:rPr lang="en-GB" sz="2200" dirty="0">
                <a:solidFill>
                  <a:schemeClr val="accent1">
                    <a:lumMod val="20000"/>
                    <a:lumOff val="80000"/>
                  </a:schemeClr>
                </a:solidFill>
                <a:ea typeface="Arial"/>
                <a:cs typeface="Aldhabi" panose="020B0604020202020204" pitchFamily="2" charset="-78"/>
                <a:sym typeface="Arial"/>
              </a:rPr>
              <a:t>) Roll out in a randomised way, wait 10 years, see if people die less of disease.</a:t>
            </a:r>
            <a:endParaRPr lang="et-EE" sz="2200" noProof="0" dirty="0">
              <a:solidFill>
                <a:schemeClr val="accent1">
                  <a:lumMod val="20000"/>
                  <a:lumOff val="80000"/>
                </a:schemeClr>
              </a:solidFill>
              <a:ea typeface="Arial"/>
              <a:cs typeface="Aldhabi" panose="020B0604020202020204" pitchFamily="2" charset="-78"/>
              <a:sym typeface="Arial"/>
            </a:endParaRPr>
          </a:p>
          <a:p>
            <a:pPr marL="457200" lvl="0" indent="-457200">
              <a:lnSpc>
                <a:spcPct val="150000"/>
              </a:lnSpc>
              <a:spcBef>
                <a:spcPts val="0"/>
              </a:spcBef>
              <a:spcAft>
                <a:spcPts val="0"/>
              </a:spcAft>
              <a:buClr>
                <a:schemeClr val="dk1"/>
              </a:buClr>
              <a:buSzPts val="2400"/>
              <a:buAutoNum type="arabicParenR"/>
            </a:pPr>
            <a:endParaRPr lang="en-GB" sz="2200" noProof="0" dirty="0">
              <a:solidFill>
                <a:schemeClr val="dk1"/>
              </a:solidFill>
              <a:ea typeface="Arial"/>
              <a:cs typeface="Aldhabi" panose="020B0604020202020204" pitchFamily="2" charset="-78"/>
              <a:sym typeface="Arial"/>
            </a:endParaRPr>
          </a:p>
        </p:txBody>
      </p:sp>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p:txBody>
          <a:bodyPr/>
          <a:lstStyle/>
          <a:p>
            <a:pPr>
              <a:defRPr/>
            </a:pPr>
            <a:fld id="{DADBB38E-37F0-4099-9E14-30415241E9AC}" type="slidenum">
              <a:rPr lang="en-US" smtClean="0"/>
              <a:pPr>
                <a:defRPr/>
              </a:pPr>
              <a:t>29</a:t>
            </a:fld>
            <a:endParaRPr lang="en-US" dirty="0"/>
          </a:p>
        </p:txBody>
      </p:sp>
    </p:spTree>
    <p:extLst>
      <p:ext uri="{BB962C8B-B14F-4D97-AF65-F5344CB8AC3E}">
        <p14:creationId xmlns:p14="http://schemas.microsoft.com/office/powerpoint/2010/main" val="3577545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609600" y="381000"/>
            <a:ext cx="11506200" cy="685800"/>
          </a:xfrm>
        </p:spPr>
        <p:txBody>
          <a:bodyPr/>
          <a:lstStyle/>
          <a:p>
            <a:r>
              <a:rPr lang="en-GB" sz="4400" b="1" i="0" u="none" strike="noStrike" cap="none" noProof="0" dirty="0">
                <a:ea typeface="Arial"/>
                <a:cs typeface="Arial"/>
                <a:sym typeface="Arial"/>
              </a:rPr>
              <a:t>Agenda</a:t>
            </a:r>
            <a:endParaRPr lang="en-GB" noProof="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219200"/>
            <a:ext cx="11506200" cy="4953000"/>
          </a:xfrm>
        </p:spPr>
        <p:txBody>
          <a:bodyPr/>
          <a:lstStyle/>
          <a:p>
            <a:pPr marL="457200" lvl="0" indent="-457200">
              <a:lnSpc>
                <a:spcPct val="150000"/>
              </a:lnSpc>
              <a:spcBef>
                <a:spcPts val="0"/>
              </a:spcBef>
              <a:spcAft>
                <a:spcPts val="0"/>
              </a:spcAft>
              <a:buClr>
                <a:schemeClr val="dk1"/>
              </a:buClr>
              <a:buSzPts val="2400"/>
              <a:buAutoNum type="arabicParenR"/>
            </a:pPr>
            <a:r>
              <a:rPr lang="et-EE" sz="2400" noProof="0" dirty="0">
                <a:solidFill>
                  <a:schemeClr val="dk1"/>
                </a:solidFill>
                <a:ea typeface="Arial"/>
                <a:cs typeface="Aldhabi" panose="020B0604020202020204" pitchFamily="2" charset="-78"/>
                <a:sym typeface="Arial"/>
              </a:rPr>
              <a:t>Why predict </a:t>
            </a:r>
            <a:r>
              <a:rPr lang="et-EE" sz="2400" b="1" noProof="0" dirty="0">
                <a:solidFill>
                  <a:schemeClr val="dk1"/>
                </a:solidFill>
                <a:ea typeface="Arial"/>
                <a:cs typeface="Aldhabi" panose="020B0604020202020204" pitchFamily="2" charset="-78"/>
                <a:sym typeface="Arial"/>
              </a:rPr>
              <a:t>heart disease</a:t>
            </a:r>
          </a:p>
          <a:p>
            <a:pPr marL="457200" lvl="0" indent="-457200">
              <a:lnSpc>
                <a:spcPct val="150000"/>
              </a:lnSpc>
              <a:spcBef>
                <a:spcPts val="0"/>
              </a:spcBef>
              <a:spcAft>
                <a:spcPts val="0"/>
              </a:spcAft>
              <a:buClr>
                <a:schemeClr val="dk1"/>
              </a:buClr>
              <a:buSzPts val="2400"/>
              <a:buAutoNum type="arabicParenR"/>
            </a:pPr>
            <a:r>
              <a:rPr lang="en-GB" sz="2400" noProof="0" dirty="0" err="1">
                <a:solidFill>
                  <a:schemeClr val="dk1"/>
                </a:solidFill>
                <a:ea typeface="Arial"/>
                <a:cs typeface="Aldhabi" panose="020B0604020202020204" pitchFamily="2" charset="-78"/>
                <a:sym typeface="Arial"/>
              </a:rPr>
              <a:t>Wh</a:t>
            </a:r>
            <a:r>
              <a:rPr lang="et-EE" sz="2400" noProof="0" dirty="0">
                <a:solidFill>
                  <a:schemeClr val="dk1"/>
                </a:solidFill>
                <a:ea typeface="Arial"/>
                <a:cs typeface="Aldhabi" panose="020B0604020202020204" pitchFamily="2" charset="-78"/>
                <a:sym typeface="Arial"/>
              </a:rPr>
              <a:t>at we know about </a:t>
            </a:r>
            <a:r>
              <a:rPr lang="et-EE" sz="2400" b="1" noProof="0" dirty="0">
                <a:solidFill>
                  <a:schemeClr val="dk1"/>
                </a:solidFill>
                <a:ea typeface="Arial"/>
                <a:cs typeface="Aldhabi" panose="020B0604020202020204" pitchFamily="2" charset="-78"/>
                <a:sym typeface="Arial"/>
              </a:rPr>
              <a:t>socioeconomic predictors </a:t>
            </a:r>
            <a:r>
              <a:rPr lang="et-EE" sz="2400" noProof="0" dirty="0">
                <a:solidFill>
                  <a:schemeClr val="dk1"/>
                </a:solidFill>
                <a:ea typeface="Arial"/>
                <a:cs typeface="Aldhabi" panose="020B0604020202020204" pitchFamily="2" charset="-78"/>
                <a:sym typeface="Arial"/>
              </a:rPr>
              <a:t>of heart disease</a:t>
            </a:r>
          </a:p>
          <a:p>
            <a:pPr marL="457200" lvl="0" indent="-457200">
              <a:lnSpc>
                <a:spcPct val="150000"/>
              </a:lnSpc>
              <a:spcBef>
                <a:spcPts val="0"/>
              </a:spcBef>
              <a:spcAft>
                <a:spcPts val="0"/>
              </a:spcAft>
              <a:buClr>
                <a:schemeClr val="dk1"/>
              </a:buClr>
              <a:buSzPts val="2400"/>
              <a:buAutoNum type="arabicParenR"/>
            </a:pPr>
            <a:r>
              <a:rPr lang="et-EE" sz="2400" noProof="0" dirty="0">
                <a:solidFill>
                  <a:schemeClr val="dk1"/>
                </a:solidFill>
                <a:ea typeface="Arial"/>
                <a:cs typeface="Aldhabi" panose="020B0604020202020204" pitchFamily="2" charset="-78"/>
                <a:sym typeface="Arial"/>
              </a:rPr>
              <a:t>What is currently implemented in the </a:t>
            </a:r>
            <a:r>
              <a:rPr lang="et-EE" sz="2400" b="1" noProof="0" dirty="0">
                <a:solidFill>
                  <a:schemeClr val="dk1"/>
                </a:solidFill>
                <a:ea typeface="Arial"/>
                <a:cs typeface="Aldhabi" panose="020B0604020202020204" pitchFamily="2" charset="-78"/>
                <a:sym typeface="Arial"/>
              </a:rPr>
              <a:t>real world</a:t>
            </a:r>
          </a:p>
          <a:p>
            <a:pPr marL="457200" lvl="0" indent="-457200">
              <a:lnSpc>
                <a:spcPct val="150000"/>
              </a:lnSpc>
              <a:spcBef>
                <a:spcPts val="0"/>
              </a:spcBef>
              <a:spcAft>
                <a:spcPts val="0"/>
              </a:spcAft>
              <a:buClr>
                <a:schemeClr val="dk1"/>
              </a:buClr>
              <a:buSzPts val="2400"/>
              <a:buAutoNum type="arabicParenR"/>
            </a:pPr>
            <a:r>
              <a:rPr lang="et-EE" sz="2400" dirty="0">
                <a:solidFill>
                  <a:schemeClr val="dk1"/>
                </a:solidFill>
                <a:ea typeface="Arial"/>
                <a:cs typeface="Aldhabi" panose="020B0604020202020204" pitchFamily="2" charset="-78"/>
                <a:sym typeface="Arial"/>
              </a:rPr>
              <a:t>Our 5-15 year </a:t>
            </a:r>
            <a:r>
              <a:rPr lang="et-EE" sz="2400" b="1" dirty="0">
                <a:solidFill>
                  <a:schemeClr val="dk1"/>
                </a:solidFill>
                <a:ea typeface="Arial"/>
                <a:cs typeface="Aldhabi" panose="020B0604020202020204" pitchFamily="2" charset="-78"/>
                <a:sym typeface="Arial"/>
              </a:rPr>
              <a:t>vision</a:t>
            </a:r>
          </a:p>
          <a:p>
            <a:pPr marL="457200" lvl="0" indent="-457200">
              <a:lnSpc>
                <a:spcPct val="150000"/>
              </a:lnSpc>
              <a:spcBef>
                <a:spcPts val="0"/>
              </a:spcBef>
              <a:spcAft>
                <a:spcPts val="0"/>
              </a:spcAft>
              <a:buClr>
                <a:schemeClr val="dk1"/>
              </a:buClr>
              <a:buSzPts val="2400"/>
              <a:buAutoNum type="arabicParenR"/>
            </a:pPr>
            <a:r>
              <a:rPr lang="et-EE" sz="2400" noProof="0" dirty="0">
                <a:solidFill>
                  <a:schemeClr val="dk1"/>
                </a:solidFill>
                <a:ea typeface="Arial"/>
                <a:cs typeface="Aldhabi" panose="020B0604020202020204" pitchFamily="2" charset="-78"/>
                <a:sym typeface="Arial"/>
              </a:rPr>
              <a:t>Our 5 year </a:t>
            </a:r>
            <a:r>
              <a:rPr lang="et-EE" sz="2400" b="1" noProof="0" dirty="0">
                <a:solidFill>
                  <a:schemeClr val="dk1"/>
                </a:solidFill>
                <a:ea typeface="Arial"/>
                <a:cs typeface="Aldhabi" panose="020B0604020202020204" pitchFamily="2" charset="-78"/>
                <a:sym typeface="Arial"/>
              </a:rPr>
              <a:t>project</a:t>
            </a:r>
            <a:endParaRPr lang="en-GB" sz="1200" b="1" noProof="0" dirty="0">
              <a:solidFill>
                <a:schemeClr val="dk1"/>
              </a:solidFill>
              <a:ea typeface="Arial"/>
              <a:cs typeface="Aldhabi" panose="020B0604020202020204" pitchFamily="2" charset="-78"/>
              <a:sym typeface="Arial"/>
            </a:endParaRPr>
          </a:p>
        </p:txBody>
      </p:sp>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p:txBody>
          <a:bodyPr/>
          <a:lstStyle/>
          <a:p>
            <a:pPr>
              <a:defRPr/>
            </a:pPr>
            <a:fld id="{DADBB38E-37F0-4099-9E14-30415241E9AC}" type="slidenum">
              <a:rPr lang="en-US" smtClean="0"/>
              <a:pPr>
                <a:defRPr/>
              </a:pPr>
              <a:t>3</a:t>
            </a:fld>
            <a:endParaRPr lang="en-US" dirty="0"/>
          </a:p>
        </p:txBody>
      </p:sp>
    </p:spTree>
    <p:extLst>
      <p:ext uri="{BB962C8B-B14F-4D97-AF65-F5344CB8AC3E}">
        <p14:creationId xmlns:p14="http://schemas.microsoft.com/office/powerpoint/2010/main" val="2445536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a:xfrm>
            <a:off x="10744200" y="6279423"/>
            <a:ext cx="1371600" cy="365125"/>
          </a:xfrm>
        </p:spPr>
        <p:txBody>
          <a:bodyPr/>
          <a:lstStyle/>
          <a:p>
            <a:pPr>
              <a:defRPr/>
            </a:pPr>
            <a:fld id="{DADBB38E-37F0-4099-9E14-30415241E9AC}" type="slidenum">
              <a:rPr lang="en-US" smtClean="0"/>
              <a:pPr>
                <a:defRPr/>
              </a:pPr>
              <a:t>30</a:t>
            </a:fld>
            <a:endParaRPr lang="en-US" dirty="0"/>
          </a:p>
        </p:txBody>
      </p:sp>
      <p:sp>
        <p:nvSpPr>
          <p:cNvPr id="3" name="Rectangle 1">
            <a:extLst>
              <a:ext uri="{FF2B5EF4-FFF2-40B4-BE49-F238E27FC236}">
                <a16:creationId xmlns:a16="http://schemas.microsoft.com/office/drawing/2014/main" id="{B169919A-FC36-4D02-B14D-F0A5FD372EA5}"/>
              </a:ext>
            </a:extLst>
          </p:cNvPr>
          <p:cNvSpPr>
            <a:spLocks noChangeArrowheads="1"/>
          </p:cNvSpPr>
          <p:nvPr/>
        </p:nvSpPr>
        <p:spPr bwMode="auto">
          <a:xfrm>
            <a:off x="0" y="-6473234"/>
            <a:ext cx="19664358" cy="13403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693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82900" b="0" i="0" u="none" strike="noStrike" cap="none" normalizeH="0" baseline="0" dirty="0">
                <a:ln>
                  <a:noFill/>
                </a:ln>
                <a:solidFill>
                  <a:schemeClr val="tx1"/>
                </a:solidFill>
                <a:effectLst/>
                <a:latin typeface="Arial" panose="020B0604020202020204" pitchFamily="34" charset="0"/>
              </a:rPr>
              <a:t>    </a:t>
            </a: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1266" name="Picture 2">
            <a:extLst>
              <a:ext uri="{FF2B5EF4-FFF2-40B4-BE49-F238E27FC236}">
                <a16:creationId xmlns:a16="http://schemas.microsoft.com/office/drawing/2014/main" id="{BEA8D5F2-44A4-4E84-8FC6-5013161EBA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41310"/>
            <a:ext cx="3760459" cy="8140619"/>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a:extLst>
              <a:ext uri="{FF2B5EF4-FFF2-40B4-BE49-F238E27FC236}">
                <a16:creationId xmlns:a16="http://schemas.microsoft.com/office/drawing/2014/main" id="{79EC9137-8F44-48F4-B792-8D97B089B1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196" y="-641310"/>
            <a:ext cx="6324600" cy="7989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811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a:xfrm>
            <a:off x="10744200" y="6279423"/>
            <a:ext cx="1371600" cy="365125"/>
          </a:xfrm>
        </p:spPr>
        <p:txBody>
          <a:bodyPr/>
          <a:lstStyle/>
          <a:p>
            <a:pPr>
              <a:defRPr/>
            </a:pPr>
            <a:fld id="{DADBB38E-37F0-4099-9E14-30415241E9AC}" type="slidenum">
              <a:rPr lang="en-US" smtClean="0"/>
              <a:pPr>
                <a:defRPr/>
              </a:pPr>
              <a:t>31</a:t>
            </a:fld>
            <a:endParaRPr lang="en-US" dirty="0"/>
          </a:p>
        </p:txBody>
      </p:sp>
      <p:sp>
        <p:nvSpPr>
          <p:cNvPr id="3" name="Rectangle 1">
            <a:extLst>
              <a:ext uri="{FF2B5EF4-FFF2-40B4-BE49-F238E27FC236}">
                <a16:creationId xmlns:a16="http://schemas.microsoft.com/office/drawing/2014/main" id="{B169919A-FC36-4D02-B14D-F0A5FD372EA5}"/>
              </a:ext>
            </a:extLst>
          </p:cNvPr>
          <p:cNvSpPr>
            <a:spLocks noChangeArrowheads="1"/>
          </p:cNvSpPr>
          <p:nvPr/>
        </p:nvSpPr>
        <p:spPr bwMode="auto">
          <a:xfrm>
            <a:off x="0" y="-6473234"/>
            <a:ext cx="19664358" cy="13403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693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82900" b="0" i="0" u="none" strike="noStrike" cap="none" normalizeH="0" baseline="0" dirty="0">
                <a:ln>
                  <a:noFill/>
                </a:ln>
                <a:solidFill>
                  <a:schemeClr val="tx1"/>
                </a:solidFill>
                <a:effectLst/>
                <a:latin typeface="Arial" panose="020B0604020202020204" pitchFamily="34" charset="0"/>
              </a:rPr>
              <a:t>    </a:t>
            </a: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4338" name="Picture 2">
            <a:extLst>
              <a:ext uri="{FF2B5EF4-FFF2-40B4-BE49-F238E27FC236}">
                <a16:creationId xmlns:a16="http://schemas.microsoft.com/office/drawing/2014/main" id="{82653366-45AB-4A12-A822-1C3C0835E7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4" y="29692"/>
            <a:ext cx="4506686" cy="6614856"/>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a:extLst>
              <a:ext uri="{FF2B5EF4-FFF2-40B4-BE49-F238E27FC236}">
                <a16:creationId xmlns:a16="http://schemas.microsoft.com/office/drawing/2014/main" id="{626B8509-AA21-4D94-A524-FB88B9C10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31" y="3470065"/>
            <a:ext cx="4375369" cy="3420592"/>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a:extLst>
              <a:ext uri="{FF2B5EF4-FFF2-40B4-BE49-F238E27FC236}">
                <a16:creationId xmlns:a16="http://schemas.microsoft.com/office/drawing/2014/main" id="{E269FA16-42EE-4DFC-A91D-37111CA2AE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1900" y="31023"/>
            <a:ext cx="3695700" cy="662398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3CE48635-3855-48F3-8CEB-D0B87A507A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975" y="29692"/>
            <a:ext cx="5263825" cy="6623987"/>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a:extLst>
              <a:ext uri="{FF2B5EF4-FFF2-40B4-BE49-F238E27FC236}">
                <a16:creationId xmlns:a16="http://schemas.microsoft.com/office/drawing/2014/main" id="{CA3C7D48-2B65-4F73-9D94-CFCC4946A6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5654" y="2447992"/>
            <a:ext cx="5114146" cy="6319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4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062DF6-5865-4747-84A2-D7D3E116457E}"/>
              </a:ext>
            </a:extLst>
          </p:cNvPr>
          <p:cNvSpPr/>
          <p:nvPr/>
        </p:nvSpPr>
        <p:spPr>
          <a:xfrm>
            <a:off x="381000" y="3962400"/>
            <a:ext cx="11723914" cy="609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609600" y="381000"/>
            <a:ext cx="11506200" cy="685800"/>
          </a:xfrm>
        </p:spPr>
        <p:txBody>
          <a:bodyPr/>
          <a:lstStyle/>
          <a:p>
            <a:r>
              <a:rPr lang="en-GB" b="1" dirty="0">
                <a:cs typeface="Arial"/>
                <a:sym typeface="Arial"/>
              </a:rPr>
              <a:t>Rigorous screening services are developed in a step-by-step manner</a:t>
            </a:r>
            <a:endParaRPr lang="en-GB" noProof="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447800"/>
            <a:ext cx="11506200" cy="4724400"/>
          </a:xfrm>
        </p:spPr>
        <p:txBody>
          <a:bodyPr/>
          <a:lstStyle/>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Heart disease screening services are under development. E.g. in the U.K.:</a:t>
            </a:r>
          </a:p>
          <a:p>
            <a:pPr lvl="0">
              <a:lnSpc>
                <a:spcPct val="150000"/>
              </a:lnSpc>
              <a:spcBef>
                <a:spcPts val="0"/>
              </a:spcBef>
              <a:spcAft>
                <a:spcPts val="0"/>
              </a:spcAft>
              <a:buClr>
                <a:schemeClr val="dk1"/>
              </a:buClr>
              <a:buSzPts val="2400"/>
            </a:pPr>
            <a:endParaRPr lang="en-GB" sz="2200" noProof="0" dirty="0">
              <a:solidFill>
                <a:schemeClr val="dk1"/>
              </a:solidFill>
              <a:ea typeface="Arial"/>
              <a:cs typeface="Aldhabi" panose="020B0604020202020204" pitchFamily="2" charset="-78"/>
              <a:sym typeface="Arial"/>
            </a:endParaRP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a) Start with whole population (0-100+), exclude those already with disease.</a:t>
            </a: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b) Use “existing data” to exclude those with ultra-low risk (e.g. 0-40 / eHealth data).</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c) Invite all for simple screening tests (e.g. Digital self-assessment website).</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d) Have a low threshold for inviting some for invasive screening tests (e.g. GP visit).</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e) Offer personalised preventative treatment (e.g. statin drugs). </a:t>
            </a: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a:t>
            </a:r>
            <a:r>
              <a:rPr lang="en-GB" sz="2200" noProof="0" dirty="0">
                <a:solidFill>
                  <a:schemeClr val="accent1">
                    <a:lumMod val="20000"/>
                    <a:lumOff val="80000"/>
                  </a:schemeClr>
                </a:solidFill>
                <a:ea typeface="Arial"/>
                <a:cs typeface="Aldhabi" panose="020B0604020202020204" pitchFamily="2" charset="-78"/>
                <a:sym typeface="Arial"/>
              </a:rPr>
              <a:t>f</a:t>
            </a:r>
            <a:r>
              <a:rPr lang="en-GB" sz="2200" dirty="0">
                <a:solidFill>
                  <a:schemeClr val="accent1">
                    <a:lumMod val="20000"/>
                    <a:lumOff val="80000"/>
                  </a:schemeClr>
                </a:solidFill>
                <a:ea typeface="Arial"/>
                <a:cs typeface="Aldhabi" panose="020B0604020202020204" pitchFamily="2" charset="-78"/>
                <a:sym typeface="Arial"/>
              </a:rPr>
              <a:t>) Roll out in a randomised way, wait 10 years, see if people die less of disease.</a:t>
            </a:r>
            <a:endParaRPr lang="et-EE" sz="2200" noProof="0" dirty="0">
              <a:solidFill>
                <a:schemeClr val="accent1">
                  <a:lumMod val="20000"/>
                  <a:lumOff val="80000"/>
                </a:schemeClr>
              </a:solidFill>
              <a:ea typeface="Arial"/>
              <a:cs typeface="Aldhabi" panose="020B0604020202020204" pitchFamily="2" charset="-78"/>
              <a:sym typeface="Arial"/>
            </a:endParaRPr>
          </a:p>
          <a:p>
            <a:pPr marL="457200" lvl="0" indent="-457200">
              <a:lnSpc>
                <a:spcPct val="150000"/>
              </a:lnSpc>
              <a:spcBef>
                <a:spcPts val="0"/>
              </a:spcBef>
              <a:spcAft>
                <a:spcPts val="0"/>
              </a:spcAft>
              <a:buClr>
                <a:schemeClr val="dk1"/>
              </a:buClr>
              <a:buSzPts val="2400"/>
              <a:buAutoNum type="arabicParenR"/>
            </a:pPr>
            <a:endParaRPr lang="en-GB" sz="2200" noProof="0" dirty="0">
              <a:solidFill>
                <a:schemeClr val="dk1"/>
              </a:solidFill>
              <a:ea typeface="Arial"/>
              <a:cs typeface="Aldhabi" panose="020B0604020202020204" pitchFamily="2" charset="-78"/>
              <a:sym typeface="Arial"/>
            </a:endParaRPr>
          </a:p>
        </p:txBody>
      </p:sp>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p:txBody>
          <a:bodyPr/>
          <a:lstStyle/>
          <a:p>
            <a:pPr>
              <a:defRPr/>
            </a:pPr>
            <a:fld id="{DADBB38E-37F0-4099-9E14-30415241E9AC}" type="slidenum">
              <a:rPr lang="en-US" smtClean="0"/>
              <a:pPr>
                <a:defRPr/>
              </a:pPr>
              <a:t>32</a:t>
            </a:fld>
            <a:endParaRPr lang="en-US" dirty="0"/>
          </a:p>
        </p:txBody>
      </p:sp>
    </p:spTree>
    <p:extLst>
      <p:ext uri="{BB962C8B-B14F-4D97-AF65-F5344CB8AC3E}">
        <p14:creationId xmlns:p14="http://schemas.microsoft.com/office/powerpoint/2010/main" val="2912702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a:xfrm>
            <a:off x="10744200" y="6279423"/>
            <a:ext cx="1371600" cy="365125"/>
          </a:xfrm>
        </p:spPr>
        <p:txBody>
          <a:bodyPr/>
          <a:lstStyle/>
          <a:p>
            <a:pPr>
              <a:defRPr/>
            </a:pPr>
            <a:fld id="{DADBB38E-37F0-4099-9E14-30415241E9AC}" type="slidenum">
              <a:rPr lang="en-US" smtClean="0"/>
              <a:pPr>
                <a:defRPr/>
              </a:pPr>
              <a:t>33</a:t>
            </a:fld>
            <a:endParaRPr lang="en-US" dirty="0"/>
          </a:p>
        </p:txBody>
      </p:sp>
      <p:pic>
        <p:nvPicPr>
          <p:cNvPr id="9222" name="Picture 6">
            <a:extLst>
              <a:ext uri="{FF2B5EF4-FFF2-40B4-BE49-F238E27FC236}">
                <a16:creationId xmlns:a16="http://schemas.microsoft.com/office/drawing/2014/main" id="{FE6AEB0A-0FD8-4063-99C7-7BAEC7D2EA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3280795" cy="420564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44B6FE06-6266-4BD8-825E-A9E919AB64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0795" y="0"/>
            <a:ext cx="8911205" cy="5942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92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062DF6-5865-4747-84A2-D7D3E116457E}"/>
              </a:ext>
            </a:extLst>
          </p:cNvPr>
          <p:cNvSpPr/>
          <p:nvPr/>
        </p:nvSpPr>
        <p:spPr>
          <a:xfrm>
            <a:off x="381000" y="4495800"/>
            <a:ext cx="11723914"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609600" y="381000"/>
            <a:ext cx="11506200" cy="685800"/>
          </a:xfrm>
        </p:spPr>
        <p:txBody>
          <a:bodyPr/>
          <a:lstStyle/>
          <a:p>
            <a:r>
              <a:rPr lang="en-GB" b="1" dirty="0">
                <a:cs typeface="Arial"/>
                <a:sym typeface="Arial"/>
              </a:rPr>
              <a:t>Rigorous screening services are developed in a step-by-step manner</a:t>
            </a:r>
            <a:endParaRPr lang="en-GB" noProof="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447800"/>
            <a:ext cx="11506200" cy="4724400"/>
          </a:xfrm>
        </p:spPr>
        <p:txBody>
          <a:bodyPr/>
          <a:lstStyle/>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Heart disease screening services are under development. E.g. in the U.K.:</a:t>
            </a:r>
          </a:p>
          <a:p>
            <a:pPr lvl="0">
              <a:lnSpc>
                <a:spcPct val="150000"/>
              </a:lnSpc>
              <a:spcBef>
                <a:spcPts val="0"/>
              </a:spcBef>
              <a:spcAft>
                <a:spcPts val="0"/>
              </a:spcAft>
              <a:buClr>
                <a:schemeClr val="dk1"/>
              </a:buClr>
              <a:buSzPts val="2400"/>
            </a:pPr>
            <a:endParaRPr lang="en-GB" sz="2200" noProof="0" dirty="0">
              <a:solidFill>
                <a:schemeClr val="dk1"/>
              </a:solidFill>
              <a:ea typeface="Arial"/>
              <a:cs typeface="Aldhabi" panose="020B0604020202020204" pitchFamily="2" charset="-78"/>
              <a:sym typeface="Arial"/>
            </a:endParaRP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a) Start with whole population (0-100+), exclude those already with disease.</a:t>
            </a: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b) Use “existing data” to exclude those with ultra-low risk (e.g. 0-40 / eHealth data).</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c) Invite all for simple screening tests (e.g. Digital self-assessment website).</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d) Have a low threshold for inviting some for invasive screening tests (e.g. GP visit).</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e) Offer personalised preventative treatment (e.g. statin drugs). </a:t>
            </a: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a:t>
            </a:r>
            <a:r>
              <a:rPr lang="en-GB" sz="2200" noProof="0" dirty="0">
                <a:solidFill>
                  <a:schemeClr val="accent1">
                    <a:lumMod val="20000"/>
                    <a:lumOff val="80000"/>
                  </a:schemeClr>
                </a:solidFill>
                <a:ea typeface="Arial"/>
                <a:cs typeface="Aldhabi" panose="020B0604020202020204" pitchFamily="2" charset="-78"/>
                <a:sym typeface="Arial"/>
              </a:rPr>
              <a:t>f</a:t>
            </a:r>
            <a:r>
              <a:rPr lang="en-GB" sz="2200" dirty="0">
                <a:solidFill>
                  <a:schemeClr val="accent1">
                    <a:lumMod val="20000"/>
                    <a:lumOff val="80000"/>
                  </a:schemeClr>
                </a:solidFill>
                <a:ea typeface="Arial"/>
                <a:cs typeface="Aldhabi" panose="020B0604020202020204" pitchFamily="2" charset="-78"/>
                <a:sym typeface="Arial"/>
              </a:rPr>
              <a:t>) Roll out in a randomised way, wait 10 years, see if people die less of disease.</a:t>
            </a:r>
            <a:endParaRPr lang="et-EE" sz="2200" noProof="0" dirty="0">
              <a:solidFill>
                <a:schemeClr val="accent1">
                  <a:lumMod val="20000"/>
                  <a:lumOff val="80000"/>
                </a:schemeClr>
              </a:solidFill>
              <a:ea typeface="Arial"/>
              <a:cs typeface="Aldhabi" panose="020B0604020202020204" pitchFamily="2" charset="-78"/>
              <a:sym typeface="Arial"/>
            </a:endParaRPr>
          </a:p>
          <a:p>
            <a:pPr marL="457200" lvl="0" indent="-457200">
              <a:lnSpc>
                <a:spcPct val="150000"/>
              </a:lnSpc>
              <a:spcBef>
                <a:spcPts val="0"/>
              </a:spcBef>
              <a:spcAft>
                <a:spcPts val="0"/>
              </a:spcAft>
              <a:buClr>
                <a:schemeClr val="dk1"/>
              </a:buClr>
              <a:buSzPts val="2400"/>
              <a:buAutoNum type="arabicParenR"/>
            </a:pPr>
            <a:endParaRPr lang="en-GB" sz="2200" noProof="0" dirty="0">
              <a:solidFill>
                <a:schemeClr val="dk1"/>
              </a:solidFill>
              <a:ea typeface="Arial"/>
              <a:cs typeface="Aldhabi" panose="020B0604020202020204" pitchFamily="2" charset="-78"/>
              <a:sym typeface="Arial"/>
            </a:endParaRPr>
          </a:p>
        </p:txBody>
      </p:sp>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p:txBody>
          <a:bodyPr/>
          <a:lstStyle/>
          <a:p>
            <a:pPr>
              <a:defRPr/>
            </a:pPr>
            <a:fld id="{DADBB38E-37F0-4099-9E14-30415241E9AC}" type="slidenum">
              <a:rPr lang="en-US" smtClean="0"/>
              <a:pPr>
                <a:defRPr/>
              </a:pPr>
              <a:t>34</a:t>
            </a:fld>
            <a:endParaRPr lang="en-US" dirty="0"/>
          </a:p>
        </p:txBody>
      </p:sp>
    </p:spTree>
    <p:extLst>
      <p:ext uri="{BB962C8B-B14F-4D97-AF65-F5344CB8AC3E}">
        <p14:creationId xmlns:p14="http://schemas.microsoft.com/office/powerpoint/2010/main" val="100322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B9FC93-7C0B-444C-AA96-C2C34BF0997B}"/>
              </a:ext>
            </a:extLst>
          </p:cNvPr>
          <p:cNvSpPr/>
          <p:nvPr/>
        </p:nvSpPr>
        <p:spPr>
          <a:xfrm>
            <a:off x="381000" y="3581400"/>
            <a:ext cx="11723914"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609600" y="381000"/>
            <a:ext cx="11506200" cy="685800"/>
          </a:xfrm>
        </p:spPr>
        <p:txBody>
          <a:bodyPr/>
          <a:lstStyle/>
          <a:p>
            <a:r>
              <a:rPr lang="en-GB" b="1" dirty="0">
                <a:cs typeface="Arial"/>
                <a:sym typeface="Arial"/>
              </a:rPr>
              <a:t>Rigorous screening services are developed in a step-by-step manner</a:t>
            </a:r>
            <a:endParaRPr lang="en-GB" noProof="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447800"/>
            <a:ext cx="11506200" cy="4724400"/>
          </a:xfrm>
        </p:spPr>
        <p:txBody>
          <a:bodyPr/>
          <a:lstStyle/>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Heart disease screening services are under development. E.g. in the U.K.:</a:t>
            </a:r>
          </a:p>
          <a:p>
            <a:pPr lvl="0">
              <a:lnSpc>
                <a:spcPct val="150000"/>
              </a:lnSpc>
              <a:spcBef>
                <a:spcPts val="0"/>
              </a:spcBef>
              <a:spcAft>
                <a:spcPts val="0"/>
              </a:spcAft>
              <a:buClr>
                <a:schemeClr val="dk1"/>
              </a:buClr>
              <a:buSzPts val="2400"/>
            </a:pPr>
            <a:endParaRPr lang="en-GB" sz="2200" noProof="0" dirty="0">
              <a:solidFill>
                <a:schemeClr val="dk1"/>
              </a:solidFill>
              <a:ea typeface="Arial"/>
              <a:cs typeface="Aldhabi" panose="020B0604020202020204" pitchFamily="2" charset="-78"/>
              <a:sym typeface="Arial"/>
            </a:endParaRP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a) Start with whole population (0-100+), exclude those already with disease.</a:t>
            </a: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b) Use “existing data” to exclude those with ultra-low risk (e.g. 0-40 / eHealth data).</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a:t>
            </a:r>
            <a:r>
              <a:rPr lang="en-GB" sz="2200" dirty="0" err="1">
                <a:solidFill>
                  <a:schemeClr val="dk1"/>
                </a:solidFill>
                <a:ea typeface="Arial"/>
                <a:cs typeface="Aldhabi" panose="020B0604020202020204" pitchFamily="2" charset="-78"/>
                <a:sym typeface="Arial"/>
              </a:rPr>
              <a:t>i</a:t>
            </a:r>
            <a:r>
              <a:rPr lang="en-GB" sz="2200" dirty="0">
                <a:solidFill>
                  <a:schemeClr val="dk1"/>
                </a:solidFill>
                <a:ea typeface="Arial"/>
                <a:cs typeface="Aldhabi" panose="020B0604020202020204" pitchFamily="2" charset="-78"/>
                <a:sym typeface="Arial"/>
              </a:rPr>
              <a:t>] However, we know that this stage is increasing health inequalities.</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c) Invite all for simple screening tests (e.g. Digital self-assessment website).</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d) Have a low threshold for inviting some for invasive screening tests (e.g. GP visit).</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e) Offer personalised preventative treatment (e.g. statin drugs). </a:t>
            </a: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a:t>
            </a:r>
            <a:r>
              <a:rPr lang="en-GB" sz="2200" noProof="0" dirty="0">
                <a:solidFill>
                  <a:schemeClr val="accent1">
                    <a:lumMod val="20000"/>
                    <a:lumOff val="80000"/>
                  </a:schemeClr>
                </a:solidFill>
                <a:ea typeface="Arial"/>
                <a:cs typeface="Aldhabi" panose="020B0604020202020204" pitchFamily="2" charset="-78"/>
                <a:sym typeface="Arial"/>
              </a:rPr>
              <a:t>f</a:t>
            </a:r>
            <a:r>
              <a:rPr lang="en-GB" sz="2200" dirty="0">
                <a:solidFill>
                  <a:schemeClr val="accent1">
                    <a:lumMod val="20000"/>
                    <a:lumOff val="80000"/>
                  </a:schemeClr>
                </a:solidFill>
                <a:ea typeface="Arial"/>
                <a:cs typeface="Aldhabi" panose="020B0604020202020204" pitchFamily="2" charset="-78"/>
                <a:sym typeface="Arial"/>
              </a:rPr>
              <a:t>) Roll out in a randomised way, wait 10 years, see if people die less of disease.</a:t>
            </a:r>
            <a:endParaRPr lang="et-EE" sz="2200" noProof="0" dirty="0">
              <a:solidFill>
                <a:schemeClr val="accent1">
                  <a:lumMod val="20000"/>
                  <a:lumOff val="80000"/>
                </a:schemeClr>
              </a:solidFill>
              <a:ea typeface="Arial"/>
              <a:cs typeface="Aldhabi" panose="020B0604020202020204" pitchFamily="2" charset="-78"/>
              <a:sym typeface="Arial"/>
            </a:endParaRPr>
          </a:p>
          <a:p>
            <a:pPr marL="457200" lvl="0" indent="-457200">
              <a:lnSpc>
                <a:spcPct val="150000"/>
              </a:lnSpc>
              <a:spcBef>
                <a:spcPts val="0"/>
              </a:spcBef>
              <a:spcAft>
                <a:spcPts val="0"/>
              </a:spcAft>
              <a:buClr>
                <a:schemeClr val="dk1"/>
              </a:buClr>
              <a:buSzPts val="2400"/>
              <a:buAutoNum type="arabicParenR"/>
            </a:pPr>
            <a:endParaRPr lang="en-GB" sz="2200" noProof="0" dirty="0">
              <a:solidFill>
                <a:schemeClr val="dk1"/>
              </a:solidFill>
              <a:ea typeface="Arial"/>
              <a:cs typeface="Aldhabi" panose="020B0604020202020204" pitchFamily="2" charset="-78"/>
              <a:sym typeface="Arial"/>
            </a:endParaRPr>
          </a:p>
        </p:txBody>
      </p:sp>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p:txBody>
          <a:bodyPr/>
          <a:lstStyle/>
          <a:p>
            <a:pPr>
              <a:defRPr/>
            </a:pPr>
            <a:fld id="{DADBB38E-37F0-4099-9E14-30415241E9AC}" type="slidenum">
              <a:rPr lang="en-US" smtClean="0"/>
              <a:pPr>
                <a:defRPr/>
              </a:pPr>
              <a:t>35</a:t>
            </a:fld>
            <a:endParaRPr lang="en-US" dirty="0"/>
          </a:p>
        </p:txBody>
      </p:sp>
    </p:spTree>
    <p:extLst>
      <p:ext uri="{BB962C8B-B14F-4D97-AF65-F5344CB8AC3E}">
        <p14:creationId xmlns:p14="http://schemas.microsoft.com/office/powerpoint/2010/main" val="3455631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a:xfrm>
            <a:off x="10744200" y="6279423"/>
            <a:ext cx="1371600" cy="365125"/>
          </a:xfrm>
        </p:spPr>
        <p:txBody>
          <a:bodyPr/>
          <a:lstStyle/>
          <a:p>
            <a:pPr>
              <a:defRPr/>
            </a:pPr>
            <a:fld id="{DADBB38E-37F0-4099-9E14-30415241E9AC}" type="slidenum">
              <a:rPr lang="en-US" smtClean="0"/>
              <a:pPr>
                <a:defRPr/>
              </a:pPr>
              <a:t>36</a:t>
            </a:fld>
            <a:endParaRPr lang="en-US" dirty="0"/>
          </a:p>
        </p:txBody>
      </p:sp>
      <p:sp>
        <p:nvSpPr>
          <p:cNvPr id="3" name="Rectangle 1">
            <a:extLst>
              <a:ext uri="{FF2B5EF4-FFF2-40B4-BE49-F238E27FC236}">
                <a16:creationId xmlns:a16="http://schemas.microsoft.com/office/drawing/2014/main" id="{B169919A-FC36-4D02-B14D-F0A5FD372EA5}"/>
              </a:ext>
            </a:extLst>
          </p:cNvPr>
          <p:cNvSpPr>
            <a:spLocks noChangeArrowheads="1"/>
          </p:cNvSpPr>
          <p:nvPr/>
        </p:nvSpPr>
        <p:spPr bwMode="auto">
          <a:xfrm>
            <a:off x="2366962" y="-7492409"/>
            <a:ext cx="19664358" cy="13403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693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82900" b="0" i="0" u="none" strike="noStrike" cap="none" normalizeH="0" baseline="0" dirty="0">
                <a:ln>
                  <a:noFill/>
                </a:ln>
                <a:solidFill>
                  <a:schemeClr val="tx1"/>
                </a:solidFill>
                <a:effectLst/>
                <a:latin typeface="Arial" panose="020B0604020202020204" pitchFamily="34" charset="0"/>
              </a:rPr>
              <a:t>    </a:t>
            </a: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5362" name="Picture 2">
            <a:extLst>
              <a:ext uri="{FF2B5EF4-FFF2-40B4-BE49-F238E27FC236}">
                <a16:creationId xmlns:a16="http://schemas.microsoft.com/office/drawing/2014/main" id="{6B0FFDB3-E48A-4D63-88F4-FCD29E8671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167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28A22D5D-BBC5-46AB-AA41-AAB7D95C8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948" y="1447800"/>
            <a:ext cx="7559041"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109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609600" y="381000"/>
            <a:ext cx="11506200" cy="685800"/>
          </a:xfrm>
        </p:spPr>
        <p:txBody>
          <a:bodyPr/>
          <a:lstStyle/>
          <a:p>
            <a:r>
              <a:rPr lang="en-GB" b="1" dirty="0">
                <a:cs typeface="Arial"/>
                <a:sym typeface="Arial"/>
              </a:rPr>
              <a:t>Rigorous screening services are developed in a step-by-step manner</a:t>
            </a:r>
            <a:endParaRPr lang="en-GB" noProof="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447800"/>
            <a:ext cx="11506200" cy="4724400"/>
          </a:xfrm>
        </p:spPr>
        <p:txBody>
          <a:bodyPr/>
          <a:lstStyle/>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Heart disease screening services are under development. E.g. most countries (Estonia):</a:t>
            </a:r>
          </a:p>
          <a:p>
            <a:pPr lvl="0">
              <a:lnSpc>
                <a:spcPct val="150000"/>
              </a:lnSpc>
              <a:spcBef>
                <a:spcPts val="0"/>
              </a:spcBef>
              <a:spcAft>
                <a:spcPts val="0"/>
              </a:spcAft>
              <a:buClr>
                <a:schemeClr val="dk1"/>
              </a:buClr>
              <a:buSzPts val="2400"/>
            </a:pPr>
            <a:endParaRPr lang="en-GB" sz="2200" noProof="0" dirty="0">
              <a:solidFill>
                <a:schemeClr val="dk1"/>
              </a:solidFill>
              <a:ea typeface="Arial"/>
              <a:cs typeface="Aldhabi" panose="020B0604020202020204" pitchFamily="2" charset="-78"/>
              <a:sym typeface="Arial"/>
            </a:endParaRP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a:t>
            </a:r>
            <a:r>
              <a:rPr lang="en-GB" sz="2200" noProof="0" dirty="0">
                <a:solidFill>
                  <a:schemeClr val="accent1">
                    <a:lumMod val="20000"/>
                    <a:lumOff val="80000"/>
                  </a:schemeClr>
                </a:solidFill>
                <a:ea typeface="Arial"/>
                <a:cs typeface="Aldhabi" panose="020B0604020202020204" pitchFamily="2" charset="-78"/>
                <a:sym typeface="Arial"/>
              </a:rPr>
              <a:t>a) Start with whole population (0-100+), exclude those already with disease.</a:t>
            </a:r>
          </a:p>
          <a:p>
            <a:pPr lvl="0">
              <a:lnSpc>
                <a:spcPct val="150000"/>
              </a:lnSpc>
              <a:spcBef>
                <a:spcPts val="0"/>
              </a:spcBef>
              <a:spcAft>
                <a:spcPts val="0"/>
              </a:spcAft>
              <a:buClr>
                <a:schemeClr val="dk1"/>
              </a:buClr>
              <a:buSzPts val="2400"/>
            </a:pPr>
            <a:r>
              <a:rPr lang="en-GB" sz="2200" noProof="0" dirty="0">
                <a:solidFill>
                  <a:schemeClr val="accent1">
                    <a:lumMod val="20000"/>
                    <a:lumOff val="80000"/>
                  </a:schemeClr>
                </a:solidFill>
                <a:ea typeface="Arial"/>
                <a:cs typeface="Aldhabi" panose="020B0604020202020204" pitchFamily="2" charset="-78"/>
                <a:sym typeface="Arial"/>
              </a:rPr>
              <a:t>	b) Use “existing data” to exclude those with ultra-low risk (e.g. 0-40 / eHealth data).</a:t>
            </a:r>
          </a:p>
          <a:p>
            <a:pPr lvl="0">
              <a:lnSpc>
                <a:spcPct val="150000"/>
              </a:lnSpc>
              <a:spcBef>
                <a:spcPts val="0"/>
              </a:spcBef>
              <a:spcAft>
                <a:spcPts val="0"/>
              </a:spcAft>
              <a:buClr>
                <a:schemeClr val="dk1"/>
              </a:buClr>
              <a:buSzPts val="2400"/>
            </a:pPr>
            <a:r>
              <a:rPr lang="en-GB" sz="2200" dirty="0">
                <a:solidFill>
                  <a:schemeClr val="accent1">
                    <a:lumMod val="20000"/>
                    <a:lumOff val="80000"/>
                  </a:schemeClr>
                </a:solidFill>
                <a:ea typeface="Arial"/>
                <a:cs typeface="Aldhabi" panose="020B0604020202020204" pitchFamily="2" charset="-78"/>
                <a:sym typeface="Arial"/>
              </a:rPr>
              <a:t>		</a:t>
            </a:r>
            <a:r>
              <a:rPr lang="en-GB" sz="2200" dirty="0" err="1">
                <a:solidFill>
                  <a:schemeClr val="accent1">
                    <a:lumMod val="20000"/>
                    <a:lumOff val="80000"/>
                  </a:schemeClr>
                </a:solidFill>
                <a:ea typeface="Arial"/>
                <a:cs typeface="Aldhabi" panose="020B0604020202020204" pitchFamily="2" charset="-78"/>
                <a:sym typeface="Arial"/>
              </a:rPr>
              <a:t>i</a:t>
            </a:r>
            <a:r>
              <a:rPr lang="en-GB" sz="2200" dirty="0">
                <a:solidFill>
                  <a:schemeClr val="accent1">
                    <a:lumMod val="20000"/>
                    <a:lumOff val="80000"/>
                  </a:schemeClr>
                </a:solidFill>
                <a:ea typeface="Arial"/>
                <a:cs typeface="Aldhabi" panose="020B0604020202020204" pitchFamily="2" charset="-78"/>
                <a:sym typeface="Arial"/>
              </a:rPr>
              <a:t>] However, we know that this stage is increasing health inequalities.</a:t>
            </a:r>
          </a:p>
          <a:p>
            <a:pPr lvl="0">
              <a:lnSpc>
                <a:spcPct val="150000"/>
              </a:lnSpc>
              <a:spcBef>
                <a:spcPts val="0"/>
              </a:spcBef>
              <a:spcAft>
                <a:spcPts val="0"/>
              </a:spcAft>
              <a:buClr>
                <a:schemeClr val="dk1"/>
              </a:buClr>
              <a:buSzPts val="2400"/>
            </a:pPr>
            <a:r>
              <a:rPr lang="en-GB" sz="2200" dirty="0">
                <a:solidFill>
                  <a:schemeClr val="accent1">
                    <a:lumMod val="20000"/>
                    <a:lumOff val="80000"/>
                  </a:schemeClr>
                </a:solidFill>
                <a:ea typeface="Arial"/>
                <a:cs typeface="Aldhabi" panose="020B0604020202020204" pitchFamily="2" charset="-78"/>
                <a:sym typeface="Arial"/>
              </a:rPr>
              <a:t>	c) Invite all for simple screening tests (e.g. Digital self-assessment website).</a:t>
            </a:r>
          </a:p>
          <a:p>
            <a:pPr lvl="0">
              <a:lnSpc>
                <a:spcPct val="150000"/>
              </a:lnSpc>
              <a:spcBef>
                <a:spcPts val="0"/>
              </a:spcBef>
              <a:spcAft>
                <a:spcPts val="0"/>
              </a:spcAft>
              <a:buClr>
                <a:schemeClr val="dk1"/>
              </a:buClr>
              <a:buSzPts val="2400"/>
            </a:pPr>
            <a:r>
              <a:rPr lang="en-GB" sz="2200" dirty="0">
                <a:solidFill>
                  <a:schemeClr val="accent1">
                    <a:lumMod val="20000"/>
                    <a:lumOff val="80000"/>
                  </a:schemeClr>
                </a:solidFill>
                <a:ea typeface="Arial"/>
                <a:cs typeface="Aldhabi" panose="020B0604020202020204" pitchFamily="2" charset="-78"/>
                <a:sym typeface="Arial"/>
              </a:rPr>
              <a:t>	d) Have a low threshold for inviting some for invasive screening tests (e.g. GP visit).</a:t>
            </a:r>
          </a:p>
          <a:p>
            <a:pPr lvl="0">
              <a:lnSpc>
                <a:spcPct val="150000"/>
              </a:lnSpc>
              <a:spcBef>
                <a:spcPts val="0"/>
              </a:spcBef>
              <a:spcAft>
                <a:spcPts val="0"/>
              </a:spcAft>
              <a:buClr>
                <a:schemeClr val="dk1"/>
              </a:buClr>
              <a:buSzPts val="2400"/>
            </a:pPr>
            <a:r>
              <a:rPr lang="en-GB" sz="2200" dirty="0">
                <a:solidFill>
                  <a:schemeClr val="accent1">
                    <a:lumMod val="20000"/>
                    <a:lumOff val="80000"/>
                  </a:schemeClr>
                </a:solidFill>
                <a:ea typeface="Arial"/>
                <a:cs typeface="Aldhabi" panose="020B0604020202020204" pitchFamily="2" charset="-78"/>
                <a:sym typeface="Arial"/>
              </a:rPr>
              <a:t>	</a:t>
            </a:r>
            <a:r>
              <a:rPr lang="en-GB" sz="2200" dirty="0">
                <a:solidFill>
                  <a:schemeClr val="dk1"/>
                </a:solidFill>
                <a:ea typeface="Arial"/>
                <a:cs typeface="Aldhabi" panose="020B0604020202020204" pitchFamily="2" charset="-78"/>
                <a:sym typeface="Arial"/>
              </a:rPr>
              <a:t>e) OPPURTUNISTICALLY offer preventative treatment (e.g. statin drugs). </a:t>
            </a: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a:t>
            </a:r>
            <a:r>
              <a:rPr lang="en-GB" sz="2200" noProof="0" dirty="0">
                <a:solidFill>
                  <a:schemeClr val="accent1">
                    <a:lumMod val="20000"/>
                    <a:lumOff val="80000"/>
                  </a:schemeClr>
                </a:solidFill>
                <a:ea typeface="Arial"/>
                <a:cs typeface="Aldhabi" panose="020B0604020202020204" pitchFamily="2" charset="-78"/>
                <a:sym typeface="Arial"/>
              </a:rPr>
              <a:t>f</a:t>
            </a:r>
            <a:r>
              <a:rPr lang="en-GB" sz="2200" dirty="0">
                <a:solidFill>
                  <a:schemeClr val="accent1">
                    <a:lumMod val="20000"/>
                    <a:lumOff val="80000"/>
                  </a:schemeClr>
                </a:solidFill>
                <a:ea typeface="Arial"/>
                <a:cs typeface="Aldhabi" panose="020B0604020202020204" pitchFamily="2" charset="-78"/>
                <a:sym typeface="Arial"/>
              </a:rPr>
              <a:t>) Roll out in a randomised way, wait 10 years, see if people die less of disease.</a:t>
            </a:r>
            <a:endParaRPr lang="et-EE" sz="2200" noProof="0" dirty="0">
              <a:solidFill>
                <a:schemeClr val="accent1">
                  <a:lumMod val="20000"/>
                  <a:lumOff val="80000"/>
                </a:schemeClr>
              </a:solidFill>
              <a:ea typeface="Arial"/>
              <a:cs typeface="Aldhabi" panose="020B0604020202020204" pitchFamily="2" charset="-78"/>
              <a:sym typeface="Arial"/>
            </a:endParaRPr>
          </a:p>
          <a:p>
            <a:pPr marL="457200" lvl="0" indent="-457200">
              <a:lnSpc>
                <a:spcPct val="150000"/>
              </a:lnSpc>
              <a:spcBef>
                <a:spcPts val="0"/>
              </a:spcBef>
              <a:spcAft>
                <a:spcPts val="0"/>
              </a:spcAft>
              <a:buClr>
                <a:schemeClr val="dk1"/>
              </a:buClr>
              <a:buSzPts val="2400"/>
              <a:buAutoNum type="arabicParenR"/>
            </a:pPr>
            <a:endParaRPr lang="en-GB" sz="2200" noProof="0" dirty="0">
              <a:solidFill>
                <a:schemeClr val="dk1"/>
              </a:solidFill>
              <a:ea typeface="Arial"/>
              <a:cs typeface="Aldhabi" panose="020B0604020202020204" pitchFamily="2" charset="-78"/>
              <a:sym typeface="Arial"/>
            </a:endParaRPr>
          </a:p>
        </p:txBody>
      </p:sp>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p:txBody>
          <a:bodyPr/>
          <a:lstStyle/>
          <a:p>
            <a:pPr>
              <a:defRPr/>
            </a:pPr>
            <a:fld id="{DADBB38E-37F0-4099-9E14-30415241E9AC}" type="slidenum">
              <a:rPr lang="en-US" smtClean="0"/>
              <a:pPr>
                <a:defRPr/>
              </a:pPr>
              <a:t>37</a:t>
            </a:fld>
            <a:endParaRPr lang="en-US" dirty="0"/>
          </a:p>
        </p:txBody>
      </p:sp>
    </p:spTree>
    <p:extLst>
      <p:ext uri="{BB962C8B-B14F-4D97-AF65-F5344CB8AC3E}">
        <p14:creationId xmlns:p14="http://schemas.microsoft.com/office/powerpoint/2010/main" val="4171789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BDBD87-501B-4E5B-AA9F-7FE0498B6735}"/>
              </a:ext>
            </a:extLst>
          </p:cNvPr>
          <p:cNvSpPr/>
          <p:nvPr/>
        </p:nvSpPr>
        <p:spPr>
          <a:xfrm>
            <a:off x="457200" y="2895600"/>
            <a:ext cx="10744200" cy="609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609600" y="381000"/>
            <a:ext cx="11506200" cy="685800"/>
          </a:xfrm>
        </p:spPr>
        <p:txBody>
          <a:bodyPr/>
          <a:lstStyle/>
          <a:p>
            <a:r>
              <a:rPr lang="en-GB" sz="4400" b="1" i="0" u="none" strike="noStrike" cap="none" noProof="0" dirty="0">
                <a:ea typeface="Arial"/>
                <a:cs typeface="Arial"/>
                <a:sym typeface="Arial"/>
              </a:rPr>
              <a:t>Agenda</a:t>
            </a:r>
            <a:endParaRPr lang="en-GB" noProof="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219200"/>
            <a:ext cx="11506200" cy="4953000"/>
          </a:xfrm>
        </p:spPr>
        <p:txBody>
          <a:bodyPr/>
          <a:lstStyle/>
          <a:p>
            <a:pPr marL="457200" lvl="0" indent="-457200">
              <a:lnSpc>
                <a:spcPct val="150000"/>
              </a:lnSpc>
              <a:spcBef>
                <a:spcPts val="0"/>
              </a:spcBef>
              <a:spcAft>
                <a:spcPts val="0"/>
              </a:spcAft>
              <a:buClr>
                <a:schemeClr val="dk1"/>
              </a:buClr>
              <a:buSzPts val="2400"/>
              <a:buAutoNum type="arabicParenR"/>
            </a:pPr>
            <a:r>
              <a:rPr lang="et-EE" sz="2400" noProof="0" dirty="0">
                <a:solidFill>
                  <a:schemeClr val="dk1"/>
                </a:solidFill>
                <a:ea typeface="Arial"/>
                <a:cs typeface="Aldhabi" panose="020B0604020202020204" pitchFamily="2" charset="-78"/>
                <a:sym typeface="Arial"/>
              </a:rPr>
              <a:t>Why predict </a:t>
            </a:r>
            <a:r>
              <a:rPr lang="et-EE" sz="2400" b="1" noProof="0" dirty="0">
                <a:solidFill>
                  <a:schemeClr val="dk1"/>
                </a:solidFill>
                <a:ea typeface="Arial"/>
                <a:cs typeface="Aldhabi" panose="020B0604020202020204" pitchFamily="2" charset="-78"/>
                <a:sym typeface="Arial"/>
              </a:rPr>
              <a:t>heart disease</a:t>
            </a:r>
          </a:p>
          <a:p>
            <a:pPr marL="457200" lvl="0" indent="-457200">
              <a:lnSpc>
                <a:spcPct val="150000"/>
              </a:lnSpc>
              <a:spcBef>
                <a:spcPts val="0"/>
              </a:spcBef>
              <a:spcAft>
                <a:spcPts val="0"/>
              </a:spcAft>
              <a:buClr>
                <a:schemeClr val="dk1"/>
              </a:buClr>
              <a:buSzPts val="2400"/>
              <a:buAutoNum type="arabicParenR"/>
            </a:pPr>
            <a:r>
              <a:rPr lang="en-GB" sz="2400" noProof="0" dirty="0" err="1">
                <a:solidFill>
                  <a:schemeClr val="dk1"/>
                </a:solidFill>
                <a:ea typeface="Arial"/>
                <a:cs typeface="Aldhabi" panose="020B0604020202020204" pitchFamily="2" charset="-78"/>
                <a:sym typeface="Arial"/>
              </a:rPr>
              <a:t>Wh</a:t>
            </a:r>
            <a:r>
              <a:rPr lang="et-EE" sz="2400" noProof="0" dirty="0">
                <a:solidFill>
                  <a:schemeClr val="dk1"/>
                </a:solidFill>
                <a:ea typeface="Arial"/>
                <a:cs typeface="Aldhabi" panose="020B0604020202020204" pitchFamily="2" charset="-78"/>
                <a:sym typeface="Arial"/>
              </a:rPr>
              <a:t>at we know about </a:t>
            </a:r>
            <a:r>
              <a:rPr lang="et-EE" sz="2400" b="1" noProof="0" dirty="0">
                <a:solidFill>
                  <a:schemeClr val="dk1"/>
                </a:solidFill>
                <a:ea typeface="Arial"/>
                <a:cs typeface="Aldhabi" panose="020B0604020202020204" pitchFamily="2" charset="-78"/>
                <a:sym typeface="Arial"/>
              </a:rPr>
              <a:t>socioeconomic predictors </a:t>
            </a:r>
            <a:r>
              <a:rPr lang="et-EE" sz="2400" noProof="0" dirty="0">
                <a:solidFill>
                  <a:schemeClr val="dk1"/>
                </a:solidFill>
                <a:ea typeface="Arial"/>
                <a:cs typeface="Aldhabi" panose="020B0604020202020204" pitchFamily="2" charset="-78"/>
                <a:sym typeface="Arial"/>
              </a:rPr>
              <a:t>of heart disease</a:t>
            </a:r>
          </a:p>
          <a:p>
            <a:pPr marL="457200" lvl="0" indent="-457200">
              <a:lnSpc>
                <a:spcPct val="150000"/>
              </a:lnSpc>
              <a:spcBef>
                <a:spcPts val="0"/>
              </a:spcBef>
              <a:spcAft>
                <a:spcPts val="0"/>
              </a:spcAft>
              <a:buClr>
                <a:schemeClr val="dk1"/>
              </a:buClr>
              <a:buSzPts val="2400"/>
              <a:buAutoNum type="arabicParenR"/>
            </a:pPr>
            <a:r>
              <a:rPr lang="et-EE" sz="2400" noProof="0" dirty="0">
                <a:solidFill>
                  <a:schemeClr val="dk1"/>
                </a:solidFill>
                <a:ea typeface="Arial"/>
                <a:cs typeface="Aldhabi" panose="020B0604020202020204" pitchFamily="2" charset="-78"/>
                <a:sym typeface="Arial"/>
              </a:rPr>
              <a:t>What is currently implemented in the </a:t>
            </a:r>
            <a:r>
              <a:rPr lang="et-EE" sz="2400" b="1" noProof="0" dirty="0">
                <a:solidFill>
                  <a:schemeClr val="dk1"/>
                </a:solidFill>
                <a:ea typeface="Arial"/>
                <a:cs typeface="Aldhabi" panose="020B0604020202020204" pitchFamily="2" charset="-78"/>
                <a:sym typeface="Arial"/>
              </a:rPr>
              <a:t>real world</a:t>
            </a:r>
          </a:p>
          <a:p>
            <a:pPr marL="457200" lvl="0" indent="-457200">
              <a:lnSpc>
                <a:spcPct val="150000"/>
              </a:lnSpc>
              <a:spcBef>
                <a:spcPts val="0"/>
              </a:spcBef>
              <a:spcAft>
                <a:spcPts val="0"/>
              </a:spcAft>
              <a:buClr>
                <a:schemeClr val="dk1"/>
              </a:buClr>
              <a:buSzPts val="2400"/>
              <a:buAutoNum type="arabicParenR"/>
            </a:pPr>
            <a:r>
              <a:rPr lang="et-EE" sz="2400" dirty="0">
                <a:solidFill>
                  <a:schemeClr val="dk1"/>
                </a:solidFill>
                <a:ea typeface="Arial"/>
                <a:cs typeface="Aldhabi" panose="020B0604020202020204" pitchFamily="2" charset="-78"/>
                <a:sym typeface="Arial"/>
              </a:rPr>
              <a:t>Our 5-15 year </a:t>
            </a:r>
            <a:r>
              <a:rPr lang="et-EE" sz="2400" b="1" dirty="0">
                <a:solidFill>
                  <a:schemeClr val="dk1"/>
                </a:solidFill>
                <a:ea typeface="Arial"/>
                <a:cs typeface="Aldhabi" panose="020B0604020202020204" pitchFamily="2" charset="-78"/>
                <a:sym typeface="Arial"/>
              </a:rPr>
              <a:t>vision</a:t>
            </a:r>
          </a:p>
          <a:p>
            <a:pPr marL="457200" lvl="0" indent="-457200">
              <a:lnSpc>
                <a:spcPct val="150000"/>
              </a:lnSpc>
              <a:spcBef>
                <a:spcPts val="0"/>
              </a:spcBef>
              <a:spcAft>
                <a:spcPts val="0"/>
              </a:spcAft>
              <a:buClr>
                <a:schemeClr val="dk1"/>
              </a:buClr>
              <a:buSzPts val="2400"/>
              <a:buAutoNum type="arabicParenR"/>
            </a:pPr>
            <a:r>
              <a:rPr lang="et-EE" sz="2400" noProof="0" dirty="0">
                <a:solidFill>
                  <a:schemeClr val="dk1"/>
                </a:solidFill>
                <a:ea typeface="Arial"/>
                <a:cs typeface="Aldhabi" panose="020B0604020202020204" pitchFamily="2" charset="-78"/>
                <a:sym typeface="Arial"/>
              </a:rPr>
              <a:t>Our 5 year </a:t>
            </a:r>
            <a:r>
              <a:rPr lang="et-EE" sz="2400" b="1" noProof="0" dirty="0">
                <a:solidFill>
                  <a:schemeClr val="dk1"/>
                </a:solidFill>
                <a:ea typeface="Arial"/>
                <a:cs typeface="Aldhabi" panose="020B0604020202020204" pitchFamily="2" charset="-78"/>
                <a:sym typeface="Arial"/>
              </a:rPr>
              <a:t>project</a:t>
            </a:r>
            <a:endParaRPr lang="en-GB" sz="1200" b="1" noProof="0" dirty="0">
              <a:solidFill>
                <a:schemeClr val="dk1"/>
              </a:solidFill>
              <a:ea typeface="Arial"/>
              <a:cs typeface="Aldhabi" panose="020B0604020202020204" pitchFamily="2" charset="-78"/>
              <a:sym typeface="Arial"/>
            </a:endParaRPr>
          </a:p>
        </p:txBody>
      </p:sp>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p:txBody>
          <a:bodyPr/>
          <a:lstStyle/>
          <a:p>
            <a:pPr>
              <a:defRPr/>
            </a:pPr>
            <a:fld id="{DADBB38E-37F0-4099-9E14-30415241E9AC}" type="slidenum">
              <a:rPr lang="en-US" smtClean="0"/>
              <a:pPr>
                <a:defRPr/>
              </a:pPr>
              <a:t>38</a:t>
            </a:fld>
            <a:endParaRPr lang="en-US" dirty="0"/>
          </a:p>
        </p:txBody>
      </p:sp>
    </p:spTree>
    <p:extLst>
      <p:ext uri="{BB962C8B-B14F-4D97-AF65-F5344CB8AC3E}">
        <p14:creationId xmlns:p14="http://schemas.microsoft.com/office/powerpoint/2010/main" val="4161067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609600" y="381000"/>
            <a:ext cx="11506200" cy="685800"/>
          </a:xfrm>
        </p:spPr>
        <p:txBody>
          <a:bodyPr/>
          <a:lstStyle/>
          <a:p>
            <a:r>
              <a:rPr lang="en-GB" b="1" dirty="0">
                <a:cs typeface="Arial"/>
                <a:sym typeface="Arial"/>
              </a:rPr>
              <a:t>2032: Estonia to test the world’s first heart disease screening service</a:t>
            </a:r>
            <a:endParaRPr lang="en-GB" noProof="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447800"/>
            <a:ext cx="11506200" cy="4724400"/>
          </a:xfrm>
        </p:spPr>
        <p:txBody>
          <a:bodyPr/>
          <a:lstStyle/>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Heart disease screening services are under development. E.g. most countries (Estonia):</a:t>
            </a:r>
          </a:p>
          <a:p>
            <a:pPr lvl="0">
              <a:lnSpc>
                <a:spcPct val="150000"/>
              </a:lnSpc>
              <a:spcBef>
                <a:spcPts val="0"/>
              </a:spcBef>
              <a:spcAft>
                <a:spcPts val="0"/>
              </a:spcAft>
              <a:buClr>
                <a:schemeClr val="dk1"/>
              </a:buClr>
              <a:buSzPts val="2400"/>
            </a:pPr>
            <a:endParaRPr lang="en-GB" sz="2200" noProof="0" dirty="0">
              <a:solidFill>
                <a:schemeClr val="dk1"/>
              </a:solidFill>
              <a:ea typeface="Arial"/>
              <a:cs typeface="Aldhabi" panose="020B0604020202020204" pitchFamily="2" charset="-78"/>
              <a:sym typeface="Arial"/>
            </a:endParaRP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a:t>
            </a:r>
            <a:r>
              <a:rPr lang="en-GB" sz="2200" noProof="0" dirty="0">
                <a:solidFill>
                  <a:schemeClr val="accent1">
                    <a:lumMod val="20000"/>
                    <a:lumOff val="80000"/>
                  </a:schemeClr>
                </a:solidFill>
                <a:ea typeface="Arial"/>
                <a:cs typeface="Aldhabi" panose="020B0604020202020204" pitchFamily="2" charset="-78"/>
                <a:sym typeface="Arial"/>
              </a:rPr>
              <a:t>a) Start with whole population (0-100+), exclude those already with disease.</a:t>
            </a:r>
          </a:p>
          <a:p>
            <a:pPr lvl="0">
              <a:lnSpc>
                <a:spcPct val="150000"/>
              </a:lnSpc>
              <a:spcBef>
                <a:spcPts val="0"/>
              </a:spcBef>
              <a:spcAft>
                <a:spcPts val="0"/>
              </a:spcAft>
              <a:buClr>
                <a:schemeClr val="dk1"/>
              </a:buClr>
              <a:buSzPts val="2400"/>
            </a:pPr>
            <a:r>
              <a:rPr lang="en-GB" sz="2200" noProof="0" dirty="0">
                <a:solidFill>
                  <a:schemeClr val="accent1">
                    <a:lumMod val="20000"/>
                    <a:lumOff val="80000"/>
                  </a:schemeClr>
                </a:solidFill>
                <a:ea typeface="Arial"/>
                <a:cs typeface="Aldhabi" panose="020B0604020202020204" pitchFamily="2" charset="-78"/>
                <a:sym typeface="Arial"/>
              </a:rPr>
              <a:t>	b) Use “existing data” to exclude those with ultra-low risk (e.g. 0-40 / eHealth data).</a:t>
            </a:r>
          </a:p>
          <a:p>
            <a:pPr lvl="0">
              <a:lnSpc>
                <a:spcPct val="150000"/>
              </a:lnSpc>
              <a:spcBef>
                <a:spcPts val="0"/>
              </a:spcBef>
              <a:spcAft>
                <a:spcPts val="0"/>
              </a:spcAft>
              <a:buClr>
                <a:schemeClr val="dk1"/>
              </a:buClr>
              <a:buSzPts val="2400"/>
            </a:pPr>
            <a:r>
              <a:rPr lang="en-GB" sz="2200" dirty="0">
                <a:solidFill>
                  <a:schemeClr val="accent1">
                    <a:lumMod val="20000"/>
                    <a:lumOff val="80000"/>
                  </a:schemeClr>
                </a:solidFill>
                <a:ea typeface="Arial"/>
                <a:cs typeface="Aldhabi" panose="020B0604020202020204" pitchFamily="2" charset="-78"/>
                <a:sym typeface="Arial"/>
              </a:rPr>
              <a:t>		</a:t>
            </a:r>
            <a:r>
              <a:rPr lang="en-GB" sz="2200" dirty="0" err="1">
                <a:solidFill>
                  <a:schemeClr val="accent1">
                    <a:lumMod val="20000"/>
                    <a:lumOff val="80000"/>
                  </a:schemeClr>
                </a:solidFill>
                <a:ea typeface="Arial"/>
                <a:cs typeface="Aldhabi" panose="020B0604020202020204" pitchFamily="2" charset="-78"/>
                <a:sym typeface="Arial"/>
              </a:rPr>
              <a:t>i</a:t>
            </a:r>
            <a:r>
              <a:rPr lang="en-GB" sz="2200" dirty="0">
                <a:solidFill>
                  <a:schemeClr val="accent1">
                    <a:lumMod val="20000"/>
                    <a:lumOff val="80000"/>
                  </a:schemeClr>
                </a:solidFill>
                <a:ea typeface="Arial"/>
                <a:cs typeface="Aldhabi" panose="020B0604020202020204" pitchFamily="2" charset="-78"/>
                <a:sym typeface="Arial"/>
              </a:rPr>
              <a:t>] However, we know that this stage is increasing health inequalities.</a:t>
            </a:r>
          </a:p>
          <a:p>
            <a:pPr lvl="0">
              <a:lnSpc>
                <a:spcPct val="150000"/>
              </a:lnSpc>
              <a:spcBef>
                <a:spcPts val="0"/>
              </a:spcBef>
              <a:spcAft>
                <a:spcPts val="0"/>
              </a:spcAft>
              <a:buClr>
                <a:schemeClr val="dk1"/>
              </a:buClr>
              <a:buSzPts val="2400"/>
            </a:pPr>
            <a:r>
              <a:rPr lang="en-GB" sz="2200" dirty="0">
                <a:solidFill>
                  <a:schemeClr val="accent1">
                    <a:lumMod val="20000"/>
                    <a:lumOff val="80000"/>
                  </a:schemeClr>
                </a:solidFill>
                <a:ea typeface="Arial"/>
                <a:cs typeface="Aldhabi" panose="020B0604020202020204" pitchFamily="2" charset="-78"/>
                <a:sym typeface="Arial"/>
              </a:rPr>
              <a:t>	</a:t>
            </a:r>
            <a:r>
              <a:rPr lang="en-GB" sz="2200" dirty="0">
                <a:ea typeface="Arial"/>
                <a:cs typeface="Aldhabi" panose="020B0604020202020204" pitchFamily="2" charset="-78"/>
                <a:sym typeface="Arial"/>
              </a:rPr>
              <a:t>c) Invite all for simple screening tests (e.g. Digital self-assessment website).</a:t>
            </a:r>
          </a:p>
          <a:p>
            <a:pPr lvl="0">
              <a:lnSpc>
                <a:spcPct val="150000"/>
              </a:lnSpc>
              <a:spcBef>
                <a:spcPts val="0"/>
              </a:spcBef>
              <a:spcAft>
                <a:spcPts val="0"/>
              </a:spcAft>
              <a:buClr>
                <a:schemeClr val="dk1"/>
              </a:buClr>
              <a:buSzPts val="2400"/>
            </a:pPr>
            <a:r>
              <a:rPr lang="en-GB" sz="2200" dirty="0">
                <a:ea typeface="Arial"/>
                <a:cs typeface="Aldhabi" panose="020B0604020202020204" pitchFamily="2" charset="-78"/>
                <a:sym typeface="Arial"/>
              </a:rPr>
              <a:t>	d) Have a low threshold for inviting some for invasive screening tests (e.g. GP visit).</a:t>
            </a:r>
          </a:p>
          <a:p>
            <a:pPr lvl="0">
              <a:lnSpc>
                <a:spcPct val="150000"/>
              </a:lnSpc>
              <a:spcBef>
                <a:spcPts val="0"/>
              </a:spcBef>
              <a:spcAft>
                <a:spcPts val="0"/>
              </a:spcAft>
              <a:buClr>
                <a:schemeClr val="dk1"/>
              </a:buClr>
              <a:buSzPts val="2400"/>
            </a:pPr>
            <a:r>
              <a:rPr lang="en-GB" sz="2200" dirty="0">
                <a:ea typeface="Arial"/>
                <a:cs typeface="Aldhabi" panose="020B0604020202020204" pitchFamily="2" charset="-78"/>
                <a:sym typeface="Arial"/>
              </a:rPr>
              <a:t>	e) Offer personalised preventative treatment (e.g. statin drugs). </a:t>
            </a:r>
          </a:p>
          <a:p>
            <a:pPr lvl="0">
              <a:lnSpc>
                <a:spcPct val="150000"/>
              </a:lnSpc>
              <a:spcBef>
                <a:spcPts val="0"/>
              </a:spcBef>
              <a:spcAft>
                <a:spcPts val="0"/>
              </a:spcAft>
              <a:buClr>
                <a:schemeClr val="dk1"/>
              </a:buClr>
              <a:buSzPts val="2400"/>
            </a:pPr>
            <a:r>
              <a:rPr lang="en-GB" sz="2200" noProof="0" dirty="0">
                <a:ea typeface="Arial"/>
                <a:cs typeface="Aldhabi" panose="020B0604020202020204" pitchFamily="2" charset="-78"/>
                <a:sym typeface="Arial"/>
              </a:rPr>
              <a:t>	f</a:t>
            </a:r>
            <a:r>
              <a:rPr lang="en-GB" sz="2200" dirty="0">
                <a:ea typeface="Arial"/>
                <a:cs typeface="Aldhabi" panose="020B0604020202020204" pitchFamily="2" charset="-78"/>
                <a:sym typeface="Arial"/>
              </a:rPr>
              <a:t>) Roll out in a randomised way, wait 10 years, see if people die less of disease.</a:t>
            </a:r>
            <a:endParaRPr lang="et-EE" sz="2200" noProof="0" dirty="0">
              <a:ea typeface="Arial"/>
              <a:cs typeface="Aldhabi" panose="020B0604020202020204" pitchFamily="2" charset="-78"/>
              <a:sym typeface="Arial"/>
            </a:endParaRPr>
          </a:p>
          <a:p>
            <a:pPr marL="457200" lvl="0" indent="-457200">
              <a:lnSpc>
                <a:spcPct val="150000"/>
              </a:lnSpc>
              <a:spcBef>
                <a:spcPts val="0"/>
              </a:spcBef>
              <a:spcAft>
                <a:spcPts val="0"/>
              </a:spcAft>
              <a:buClr>
                <a:schemeClr val="dk1"/>
              </a:buClr>
              <a:buSzPts val="2400"/>
              <a:buAutoNum type="arabicParenR"/>
            </a:pPr>
            <a:endParaRPr lang="en-GB" sz="2200" noProof="0" dirty="0">
              <a:solidFill>
                <a:schemeClr val="dk1"/>
              </a:solidFill>
              <a:ea typeface="Arial"/>
              <a:cs typeface="Aldhabi" panose="020B0604020202020204" pitchFamily="2" charset="-78"/>
              <a:sym typeface="Arial"/>
            </a:endParaRPr>
          </a:p>
        </p:txBody>
      </p:sp>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p:txBody>
          <a:bodyPr/>
          <a:lstStyle/>
          <a:p>
            <a:pPr>
              <a:defRPr/>
            </a:pPr>
            <a:fld id="{DADBB38E-37F0-4099-9E14-30415241E9AC}" type="slidenum">
              <a:rPr lang="en-US" smtClean="0"/>
              <a:pPr>
                <a:defRPr/>
              </a:pPr>
              <a:t>39</a:t>
            </a:fld>
            <a:endParaRPr lang="en-US" dirty="0"/>
          </a:p>
        </p:txBody>
      </p:sp>
    </p:spTree>
    <p:extLst>
      <p:ext uri="{BB962C8B-B14F-4D97-AF65-F5344CB8AC3E}">
        <p14:creationId xmlns:p14="http://schemas.microsoft.com/office/powerpoint/2010/main" val="3666067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280426-CE5E-4FD2-BD20-87AAC1BE7FD2}"/>
              </a:ext>
            </a:extLst>
          </p:cNvPr>
          <p:cNvSpPr/>
          <p:nvPr/>
        </p:nvSpPr>
        <p:spPr>
          <a:xfrm>
            <a:off x="457200" y="1219200"/>
            <a:ext cx="10744200" cy="1066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609600" y="381000"/>
            <a:ext cx="11506200" cy="685800"/>
          </a:xfrm>
        </p:spPr>
        <p:txBody>
          <a:bodyPr/>
          <a:lstStyle/>
          <a:p>
            <a:r>
              <a:rPr lang="et-EE" sz="4400" b="1" noProof="0" dirty="0">
                <a:solidFill>
                  <a:schemeClr val="dk1"/>
                </a:solidFill>
                <a:ea typeface="Arial"/>
                <a:cs typeface="Aldhabi" panose="020B0604020202020204" pitchFamily="2" charset="-78"/>
                <a:sym typeface="Arial"/>
              </a:rPr>
              <a:t>Heart disease is </a:t>
            </a:r>
            <a:r>
              <a:rPr lang="en-GB" sz="4400" b="1" noProof="0" dirty="0">
                <a:solidFill>
                  <a:schemeClr val="dk1"/>
                </a:solidFill>
                <a:ea typeface="Arial"/>
                <a:cs typeface="Aldhabi" panose="020B0604020202020204" pitchFamily="2" charset="-78"/>
                <a:sym typeface="Arial"/>
              </a:rPr>
              <a:t>90</a:t>
            </a:r>
            <a:r>
              <a:rPr lang="et-EE" sz="4400" b="1" noProof="0" dirty="0">
                <a:solidFill>
                  <a:schemeClr val="dk1"/>
                </a:solidFill>
                <a:ea typeface="Arial"/>
                <a:cs typeface="Aldhabi" panose="020B0604020202020204" pitchFamily="2" charset="-78"/>
                <a:sym typeface="Arial"/>
              </a:rPr>
              <a:t>% preventable</a:t>
            </a:r>
            <a:endParaRPr lang="en-GB" noProof="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219200"/>
            <a:ext cx="11506200" cy="4953000"/>
          </a:xfrm>
        </p:spPr>
        <p:txBody>
          <a:bodyPr/>
          <a:lstStyle/>
          <a:p>
            <a:pPr marL="457200" lvl="0" indent="-457200">
              <a:lnSpc>
                <a:spcPct val="150000"/>
              </a:lnSpc>
              <a:spcBef>
                <a:spcPts val="0"/>
              </a:spcBef>
              <a:spcAft>
                <a:spcPts val="0"/>
              </a:spcAft>
              <a:buClr>
                <a:schemeClr val="dk1"/>
              </a:buClr>
              <a:buSzPts val="2400"/>
              <a:buAutoNum type="arabicParenR"/>
            </a:pPr>
            <a:r>
              <a:rPr lang="en-GB" sz="2200" noProof="0" dirty="0">
                <a:solidFill>
                  <a:schemeClr val="dk1"/>
                </a:solidFill>
                <a:ea typeface="Arial"/>
                <a:cs typeface="Aldhabi" panose="020B0604020202020204" pitchFamily="2" charset="-78"/>
                <a:sym typeface="Arial"/>
              </a:rPr>
              <a:t>Heart disease (</a:t>
            </a:r>
            <a:r>
              <a:rPr lang="et-EE" sz="2200" noProof="0" dirty="0">
                <a:solidFill>
                  <a:schemeClr val="dk1"/>
                </a:solidFill>
                <a:ea typeface="Arial"/>
                <a:cs typeface="Aldhabi" panose="020B0604020202020204" pitchFamily="2" charset="-78"/>
                <a:sym typeface="Arial"/>
              </a:rPr>
              <a:t>a.k.a cardiovascular disease) includes </a:t>
            </a:r>
            <a:r>
              <a:rPr lang="en-GB" sz="2200" noProof="0" dirty="0">
                <a:solidFill>
                  <a:schemeClr val="dk1"/>
                </a:solidFill>
                <a:ea typeface="Arial"/>
                <a:cs typeface="Aldhabi" panose="020B0604020202020204" pitchFamily="2" charset="-78"/>
                <a:sym typeface="Arial"/>
              </a:rPr>
              <a:t>heart attacks and stroke</a:t>
            </a:r>
            <a:r>
              <a:rPr lang="et-EE" sz="2200" noProof="0" dirty="0">
                <a:solidFill>
                  <a:schemeClr val="dk1"/>
                </a:solidFill>
                <a:ea typeface="Arial"/>
                <a:cs typeface="Aldhabi" panose="020B0604020202020204" pitchFamily="2" charset="-78"/>
                <a:sym typeface="Arial"/>
              </a:rPr>
              <a:t>. 	Caused by similar mechanisms. </a:t>
            </a:r>
            <a:r>
              <a:rPr lang="et-EE" sz="2200" dirty="0">
                <a:solidFill>
                  <a:schemeClr val="dk1"/>
                </a:solidFill>
                <a:ea typeface="Arial"/>
                <a:cs typeface="Aldhabi" panose="020B0604020202020204" pitchFamily="2" charset="-78"/>
                <a:sym typeface="Arial"/>
              </a:rPr>
              <a:t>N</a:t>
            </a:r>
            <a:r>
              <a:rPr lang="en-GB" sz="2200" noProof="0" dirty="0">
                <a:solidFill>
                  <a:schemeClr val="dk1"/>
                </a:solidFill>
                <a:ea typeface="Arial"/>
                <a:cs typeface="Aldhabi" panose="020B0604020202020204" pitchFamily="2" charset="-78"/>
                <a:sym typeface="Arial"/>
              </a:rPr>
              <a:t>r 1 cause of death.</a:t>
            </a:r>
          </a:p>
          <a:p>
            <a:pPr marL="457200" lvl="0" indent="-457200">
              <a:lnSpc>
                <a:spcPct val="150000"/>
              </a:lnSpc>
              <a:spcBef>
                <a:spcPts val="0"/>
              </a:spcBef>
              <a:spcAft>
                <a:spcPts val="0"/>
              </a:spcAft>
              <a:buClr>
                <a:schemeClr val="dk1"/>
              </a:buClr>
              <a:buSzPts val="2400"/>
              <a:buAutoNum type="arabicParenR"/>
            </a:pPr>
            <a:r>
              <a:rPr lang="et-EE" sz="2200" dirty="0">
                <a:solidFill>
                  <a:schemeClr val="dk1"/>
                </a:solidFill>
                <a:ea typeface="Arial"/>
                <a:cs typeface="Aldhabi" panose="020B0604020202020204" pitchFamily="2" charset="-78"/>
                <a:sym typeface="Arial"/>
              </a:rPr>
              <a:t>For </a:t>
            </a:r>
            <a:r>
              <a:rPr lang="en-GB" sz="2200" dirty="0">
                <a:solidFill>
                  <a:schemeClr val="dk1"/>
                </a:solidFill>
                <a:ea typeface="Arial"/>
                <a:cs typeface="Aldhabi" panose="020B0604020202020204" pitchFamily="2" charset="-78"/>
                <a:sym typeface="Arial"/>
              </a:rPr>
              <a:t>90% of cases, we know what caused it.</a:t>
            </a:r>
          </a:p>
          <a:p>
            <a:pPr marL="457200" lvl="0" indent="-457200">
              <a:lnSpc>
                <a:spcPct val="150000"/>
              </a:lnSpc>
              <a:spcBef>
                <a:spcPts val="0"/>
              </a:spcBef>
              <a:spcAft>
                <a:spcPts val="0"/>
              </a:spcAft>
              <a:buClr>
                <a:schemeClr val="dk1"/>
              </a:buClr>
              <a:buSzPts val="2400"/>
              <a:buAutoNum type="arabicParenR"/>
            </a:pPr>
            <a:r>
              <a:rPr lang="et-EE" sz="2200" noProof="0" dirty="0">
                <a:solidFill>
                  <a:schemeClr val="dk1"/>
                </a:solidFill>
                <a:ea typeface="Arial"/>
                <a:cs typeface="Aldhabi" panose="020B0604020202020204" pitchFamily="2" charset="-78"/>
                <a:sym typeface="Arial"/>
              </a:rPr>
              <a:t>Some countries have already lowered heart disease by 80%.</a:t>
            </a:r>
          </a:p>
          <a:p>
            <a:pPr marL="457200" lvl="0" indent="-457200">
              <a:lnSpc>
                <a:spcPct val="150000"/>
              </a:lnSpc>
              <a:spcBef>
                <a:spcPts val="0"/>
              </a:spcBef>
              <a:spcAft>
                <a:spcPts val="0"/>
              </a:spcAft>
              <a:buClr>
                <a:schemeClr val="dk1"/>
              </a:buClr>
              <a:buSzPts val="2400"/>
              <a:buAutoNum type="arabicParenR"/>
            </a:pPr>
            <a:r>
              <a:rPr lang="en-GB" sz="2200" noProof="0" dirty="0">
                <a:solidFill>
                  <a:schemeClr val="dk1"/>
                </a:solidFill>
                <a:ea typeface="Arial"/>
                <a:cs typeface="Aldhabi" panose="020B0604020202020204" pitchFamily="2" charset="-78"/>
                <a:sym typeface="Arial"/>
              </a:rPr>
              <a:t>You can prevent </a:t>
            </a:r>
            <a:r>
              <a:rPr lang="et-EE" sz="2200" noProof="0" dirty="0">
                <a:solidFill>
                  <a:schemeClr val="dk1"/>
                </a:solidFill>
                <a:ea typeface="Arial"/>
                <a:cs typeface="Aldhabi" panose="020B0604020202020204" pitchFamily="2" charset="-78"/>
                <a:sym typeface="Arial"/>
              </a:rPr>
              <a:t>80-</a:t>
            </a:r>
            <a:r>
              <a:rPr lang="en-GB" sz="2200" noProof="0" dirty="0">
                <a:solidFill>
                  <a:schemeClr val="dk1"/>
                </a:solidFill>
                <a:ea typeface="Arial"/>
                <a:cs typeface="Aldhabi" panose="020B0604020202020204" pitchFamily="2" charset="-78"/>
                <a:sym typeface="Arial"/>
              </a:rPr>
              <a:t>90% of heart disease by </a:t>
            </a:r>
            <a:r>
              <a:rPr lang="en-GB" sz="2200" dirty="0">
                <a:solidFill>
                  <a:schemeClr val="dk1"/>
                </a:solidFill>
                <a:ea typeface="Arial"/>
                <a:cs typeface="Aldhabi" panose="020B0604020202020204" pitchFamily="2" charset="-78"/>
                <a:sym typeface="Arial"/>
              </a:rPr>
              <a:t>more than one way</a:t>
            </a:r>
            <a:r>
              <a:rPr lang="et-EE" sz="2200" dirty="0">
                <a:solidFill>
                  <a:schemeClr val="dk1"/>
                </a:solidFill>
                <a:ea typeface="Arial"/>
                <a:cs typeface="Aldhabi" panose="020B0604020202020204" pitchFamily="2" charset="-78"/>
                <a:sym typeface="Arial"/>
              </a:rPr>
              <a:t>:</a:t>
            </a:r>
            <a:endParaRPr lang="en-GB" sz="2200" dirty="0">
              <a:solidFill>
                <a:schemeClr val="dk1"/>
              </a:solidFill>
              <a:ea typeface="Arial"/>
              <a:cs typeface="Aldhabi" panose="020B0604020202020204" pitchFamily="2" charset="-78"/>
              <a:sym typeface="Arial"/>
            </a:endParaRP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A) Make everyone’s lifestyle behaviours perfect. (e.g. </a:t>
            </a:r>
            <a:r>
              <a:rPr lang="et-EE" sz="2200" noProof="0" dirty="0">
                <a:solidFill>
                  <a:schemeClr val="dk1"/>
                </a:solidFill>
                <a:ea typeface="Arial"/>
                <a:cs typeface="Aldhabi" panose="020B0604020202020204" pitchFamily="2" charset="-78"/>
                <a:sym typeface="Arial"/>
              </a:rPr>
              <a:t>More olive oil</a:t>
            </a:r>
            <a:r>
              <a:rPr lang="en-GB" sz="2200" noProof="0" dirty="0">
                <a:solidFill>
                  <a:schemeClr val="dk1"/>
                </a:solidFill>
                <a:ea typeface="Arial"/>
                <a:cs typeface="Aldhabi" panose="020B0604020202020204" pitchFamily="2" charset="-78"/>
                <a:sym typeface="Arial"/>
              </a:rPr>
              <a:t>)</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B) Give high-risk people preventative drugs (e.g. Statin trials).</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C) A little bit of both. </a:t>
            </a:r>
            <a:r>
              <a:rPr lang="en-GB" sz="2200" noProof="0" dirty="0">
                <a:solidFill>
                  <a:schemeClr val="dk1"/>
                </a:solidFill>
                <a:ea typeface="Arial"/>
                <a:cs typeface="Aldhabi" panose="020B0604020202020204" pitchFamily="2" charset="-78"/>
                <a:sym typeface="Arial"/>
              </a:rPr>
              <a:t> </a:t>
            </a:r>
          </a:p>
        </p:txBody>
      </p:sp>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a:xfrm>
            <a:off x="10363200" y="5940079"/>
            <a:ext cx="1371600" cy="365125"/>
          </a:xfrm>
        </p:spPr>
        <p:txBody>
          <a:bodyPr/>
          <a:lstStyle/>
          <a:p>
            <a:pPr>
              <a:defRPr/>
            </a:pPr>
            <a:fld id="{DADBB38E-37F0-4099-9E14-30415241E9AC}" type="slidenum">
              <a:rPr lang="en-US" smtClean="0"/>
              <a:pPr>
                <a:defRPr/>
              </a:pPr>
              <a:t>4</a:t>
            </a:fld>
            <a:endParaRPr lang="en-US" dirty="0"/>
          </a:p>
        </p:txBody>
      </p:sp>
    </p:spTree>
    <p:extLst>
      <p:ext uri="{BB962C8B-B14F-4D97-AF65-F5344CB8AC3E}">
        <p14:creationId xmlns:p14="http://schemas.microsoft.com/office/powerpoint/2010/main" val="3385645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a:xfrm>
            <a:off x="10744200" y="6279423"/>
            <a:ext cx="1371600" cy="365125"/>
          </a:xfrm>
        </p:spPr>
        <p:txBody>
          <a:bodyPr/>
          <a:lstStyle/>
          <a:p>
            <a:pPr>
              <a:defRPr/>
            </a:pPr>
            <a:fld id="{DADBB38E-37F0-4099-9E14-30415241E9AC}" type="slidenum">
              <a:rPr lang="en-US" smtClean="0"/>
              <a:pPr>
                <a:defRPr/>
              </a:pPr>
              <a:t>40</a:t>
            </a:fld>
            <a:endParaRPr lang="en-US" dirty="0"/>
          </a:p>
        </p:txBody>
      </p:sp>
      <p:sp>
        <p:nvSpPr>
          <p:cNvPr id="3" name="Rectangle 1">
            <a:extLst>
              <a:ext uri="{FF2B5EF4-FFF2-40B4-BE49-F238E27FC236}">
                <a16:creationId xmlns:a16="http://schemas.microsoft.com/office/drawing/2014/main" id="{B169919A-FC36-4D02-B14D-F0A5FD372EA5}"/>
              </a:ext>
            </a:extLst>
          </p:cNvPr>
          <p:cNvSpPr>
            <a:spLocks noChangeArrowheads="1"/>
          </p:cNvSpPr>
          <p:nvPr/>
        </p:nvSpPr>
        <p:spPr bwMode="auto">
          <a:xfrm>
            <a:off x="2366962" y="-7492409"/>
            <a:ext cx="19664358" cy="13403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693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82900" b="0" i="0" u="none" strike="noStrike" cap="none" normalizeH="0" baseline="0" dirty="0">
                <a:ln>
                  <a:noFill/>
                </a:ln>
                <a:solidFill>
                  <a:schemeClr val="tx1"/>
                </a:solidFill>
                <a:effectLst/>
                <a:latin typeface="Arial" panose="020B0604020202020204" pitchFamily="34" charset="0"/>
              </a:rPr>
              <a:t>    </a:t>
            </a: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4283F938-A328-47A4-8D5F-C5CDDC190E3B}"/>
              </a:ext>
            </a:extLst>
          </p:cNvPr>
          <p:cNvPicPr>
            <a:picLocks noChangeAspect="1"/>
          </p:cNvPicPr>
          <p:nvPr/>
        </p:nvPicPr>
        <p:blipFill>
          <a:blip r:embed="rId2"/>
          <a:stretch>
            <a:fillRect/>
          </a:stretch>
        </p:blipFill>
        <p:spPr>
          <a:xfrm>
            <a:off x="2531165" y="32657"/>
            <a:ext cx="7146235" cy="6572512"/>
          </a:xfrm>
          <a:prstGeom prst="rect">
            <a:avLst/>
          </a:prstGeom>
        </p:spPr>
      </p:pic>
      <p:sp>
        <p:nvSpPr>
          <p:cNvPr id="4" name="Rectangle 3">
            <a:extLst>
              <a:ext uri="{FF2B5EF4-FFF2-40B4-BE49-F238E27FC236}">
                <a16:creationId xmlns:a16="http://schemas.microsoft.com/office/drawing/2014/main" id="{69597687-47ED-4FB5-A2BE-76AC1AE5CDAA}"/>
              </a:ext>
            </a:extLst>
          </p:cNvPr>
          <p:cNvSpPr/>
          <p:nvPr/>
        </p:nvSpPr>
        <p:spPr>
          <a:xfrm>
            <a:off x="2667000" y="6279423"/>
            <a:ext cx="7924800" cy="545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Tree>
    <p:extLst>
      <p:ext uri="{BB962C8B-B14F-4D97-AF65-F5344CB8AC3E}">
        <p14:creationId xmlns:p14="http://schemas.microsoft.com/office/powerpoint/2010/main" val="2395032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a:xfrm>
            <a:off x="10744200" y="6279423"/>
            <a:ext cx="1371600" cy="365125"/>
          </a:xfrm>
        </p:spPr>
        <p:txBody>
          <a:bodyPr/>
          <a:lstStyle/>
          <a:p>
            <a:pPr>
              <a:defRPr/>
            </a:pPr>
            <a:fld id="{DADBB38E-37F0-4099-9E14-30415241E9AC}" type="slidenum">
              <a:rPr lang="en-US" smtClean="0"/>
              <a:pPr>
                <a:defRPr/>
              </a:pPr>
              <a:t>41</a:t>
            </a:fld>
            <a:endParaRPr lang="en-US" dirty="0"/>
          </a:p>
        </p:txBody>
      </p:sp>
      <p:sp>
        <p:nvSpPr>
          <p:cNvPr id="3" name="Rectangle 1">
            <a:extLst>
              <a:ext uri="{FF2B5EF4-FFF2-40B4-BE49-F238E27FC236}">
                <a16:creationId xmlns:a16="http://schemas.microsoft.com/office/drawing/2014/main" id="{B169919A-FC36-4D02-B14D-F0A5FD372EA5}"/>
              </a:ext>
            </a:extLst>
          </p:cNvPr>
          <p:cNvSpPr>
            <a:spLocks noChangeArrowheads="1"/>
          </p:cNvSpPr>
          <p:nvPr/>
        </p:nvSpPr>
        <p:spPr bwMode="auto">
          <a:xfrm>
            <a:off x="2366962" y="-7492409"/>
            <a:ext cx="19664358" cy="13403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693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82900" b="0" i="0" u="none" strike="noStrike" cap="none" normalizeH="0" baseline="0" dirty="0">
                <a:ln>
                  <a:noFill/>
                </a:ln>
                <a:solidFill>
                  <a:schemeClr val="tx1"/>
                </a:solidFill>
                <a:effectLst/>
                <a:latin typeface="Arial" panose="020B0604020202020204" pitchFamily="34" charset="0"/>
              </a:rPr>
              <a:t>    </a:t>
            </a: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70920BB5-F69E-442F-B6F8-D4CDF293CDC2}"/>
              </a:ext>
            </a:extLst>
          </p:cNvPr>
          <p:cNvPicPr>
            <a:picLocks noChangeAspect="1"/>
          </p:cNvPicPr>
          <p:nvPr/>
        </p:nvPicPr>
        <p:blipFill>
          <a:blip r:embed="rId2"/>
          <a:stretch>
            <a:fillRect/>
          </a:stretch>
        </p:blipFill>
        <p:spPr>
          <a:xfrm>
            <a:off x="2667000" y="119104"/>
            <a:ext cx="7019014" cy="6434096"/>
          </a:xfrm>
          <a:prstGeom prst="rect">
            <a:avLst/>
          </a:prstGeom>
        </p:spPr>
      </p:pic>
      <p:sp>
        <p:nvSpPr>
          <p:cNvPr id="5" name="Rectangle 4">
            <a:extLst>
              <a:ext uri="{FF2B5EF4-FFF2-40B4-BE49-F238E27FC236}">
                <a16:creationId xmlns:a16="http://schemas.microsoft.com/office/drawing/2014/main" id="{7759E89A-BBAA-4004-AF06-B7C07275A170}"/>
              </a:ext>
            </a:extLst>
          </p:cNvPr>
          <p:cNvSpPr/>
          <p:nvPr/>
        </p:nvSpPr>
        <p:spPr>
          <a:xfrm>
            <a:off x="2667000" y="6279423"/>
            <a:ext cx="7924800" cy="545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Tree>
    <p:extLst>
      <p:ext uri="{BB962C8B-B14F-4D97-AF65-F5344CB8AC3E}">
        <p14:creationId xmlns:p14="http://schemas.microsoft.com/office/powerpoint/2010/main" val="11941692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EAB295-83AD-493C-8377-AC9F94543BAF}"/>
              </a:ext>
            </a:extLst>
          </p:cNvPr>
          <p:cNvSpPr/>
          <p:nvPr/>
        </p:nvSpPr>
        <p:spPr>
          <a:xfrm>
            <a:off x="457200" y="3429000"/>
            <a:ext cx="107442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609600" y="381000"/>
            <a:ext cx="11506200" cy="685800"/>
          </a:xfrm>
        </p:spPr>
        <p:txBody>
          <a:bodyPr/>
          <a:lstStyle/>
          <a:p>
            <a:r>
              <a:rPr lang="en-GB" sz="4400" b="1" i="0" u="none" strike="noStrike" cap="none" noProof="0" dirty="0">
                <a:ea typeface="Arial"/>
                <a:cs typeface="Arial"/>
                <a:sym typeface="Arial"/>
              </a:rPr>
              <a:t>Agenda</a:t>
            </a:r>
            <a:endParaRPr lang="en-GB" noProof="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219200"/>
            <a:ext cx="11506200" cy="4953000"/>
          </a:xfrm>
        </p:spPr>
        <p:txBody>
          <a:bodyPr/>
          <a:lstStyle/>
          <a:p>
            <a:pPr marL="457200" lvl="0" indent="-457200">
              <a:lnSpc>
                <a:spcPct val="150000"/>
              </a:lnSpc>
              <a:spcBef>
                <a:spcPts val="0"/>
              </a:spcBef>
              <a:spcAft>
                <a:spcPts val="0"/>
              </a:spcAft>
              <a:buClr>
                <a:schemeClr val="dk1"/>
              </a:buClr>
              <a:buSzPts val="2400"/>
              <a:buAutoNum type="arabicParenR"/>
            </a:pPr>
            <a:r>
              <a:rPr lang="et-EE" sz="2400" noProof="0" dirty="0">
                <a:solidFill>
                  <a:schemeClr val="dk1"/>
                </a:solidFill>
                <a:ea typeface="Arial"/>
                <a:cs typeface="Aldhabi" panose="020B0604020202020204" pitchFamily="2" charset="-78"/>
                <a:sym typeface="Arial"/>
              </a:rPr>
              <a:t>Why predict </a:t>
            </a:r>
            <a:r>
              <a:rPr lang="et-EE" sz="2400" b="1" noProof="0" dirty="0">
                <a:solidFill>
                  <a:schemeClr val="dk1"/>
                </a:solidFill>
                <a:ea typeface="Arial"/>
                <a:cs typeface="Aldhabi" panose="020B0604020202020204" pitchFamily="2" charset="-78"/>
                <a:sym typeface="Arial"/>
              </a:rPr>
              <a:t>heart disease</a:t>
            </a:r>
          </a:p>
          <a:p>
            <a:pPr marL="457200" lvl="0" indent="-457200">
              <a:lnSpc>
                <a:spcPct val="150000"/>
              </a:lnSpc>
              <a:spcBef>
                <a:spcPts val="0"/>
              </a:spcBef>
              <a:spcAft>
                <a:spcPts val="0"/>
              </a:spcAft>
              <a:buClr>
                <a:schemeClr val="dk1"/>
              </a:buClr>
              <a:buSzPts val="2400"/>
              <a:buAutoNum type="arabicParenR"/>
            </a:pPr>
            <a:r>
              <a:rPr lang="en-GB" sz="2400" noProof="0" dirty="0" err="1">
                <a:solidFill>
                  <a:schemeClr val="dk1"/>
                </a:solidFill>
                <a:ea typeface="Arial"/>
                <a:cs typeface="Aldhabi" panose="020B0604020202020204" pitchFamily="2" charset="-78"/>
                <a:sym typeface="Arial"/>
              </a:rPr>
              <a:t>Wh</a:t>
            </a:r>
            <a:r>
              <a:rPr lang="et-EE" sz="2400" noProof="0" dirty="0">
                <a:solidFill>
                  <a:schemeClr val="dk1"/>
                </a:solidFill>
                <a:ea typeface="Arial"/>
                <a:cs typeface="Aldhabi" panose="020B0604020202020204" pitchFamily="2" charset="-78"/>
                <a:sym typeface="Arial"/>
              </a:rPr>
              <a:t>at we know about </a:t>
            </a:r>
            <a:r>
              <a:rPr lang="et-EE" sz="2400" b="1" noProof="0" dirty="0">
                <a:solidFill>
                  <a:schemeClr val="dk1"/>
                </a:solidFill>
                <a:ea typeface="Arial"/>
                <a:cs typeface="Aldhabi" panose="020B0604020202020204" pitchFamily="2" charset="-78"/>
                <a:sym typeface="Arial"/>
              </a:rPr>
              <a:t>socioeconomic predictors </a:t>
            </a:r>
            <a:r>
              <a:rPr lang="et-EE" sz="2400" noProof="0" dirty="0">
                <a:solidFill>
                  <a:schemeClr val="dk1"/>
                </a:solidFill>
                <a:ea typeface="Arial"/>
                <a:cs typeface="Aldhabi" panose="020B0604020202020204" pitchFamily="2" charset="-78"/>
                <a:sym typeface="Arial"/>
              </a:rPr>
              <a:t>of heart disease</a:t>
            </a:r>
          </a:p>
          <a:p>
            <a:pPr marL="457200" lvl="0" indent="-457200">
              <a:lnSpc>
                <a:spcPct val="150000"/>
              </a:lnSpc>
              <a:spcBef>
                <a:spcPts val="0"/>
              </a:spcBef>
              <a:spcAft>
                <a:spcPts val="0"/>
              </a:spcAft>
              <a:buClr>
                <a:schemeClr val="dk1"/>
              </a:buClr>
              <a:buSzPts val="2400"/>
              <a:buAutoNum type="arabicParenR"/>
            </a:pPr>
            <a:r>
              <a:rPr lang="et-EE" sz="2400" noProof="0" dirty="0">
                <a:solidFill>
                  <a:schemeClr val="dk1"/>
                </a:solidFill>
                <a:ea typeface="Arial"/>
                <a:cs typeface="Aldhabi" panose="020B0604020202020204" pitchFamily="2" charset="-78"/>
                <a:sym typeface="Arial"/>
              </a:rPr>
              <a:t>What is currently implemented in the </a:t>
            </a:r>
            <a:r>
              <a:rPr lang="et-EE" sz="2400" b="1" noProof="0" dirty="0">
                <a:solidFill>
                  <a:schemeClr val="dk1"/>
                </a:solidFill>
                <a:ea typeface="Arial"/>
                <a:cs typeface="Aldhabi" panose="020B0604020202020204" pitchFamily="2" charset="-78"/>
                <a:sym typeface="Arial"/>
              </a:rPr>
              <a:t>real world</a:t>
            </a:r>
          </a:p>
          <a:p>
            <a:pPr marL="457200" lvl="0" indent="-457200">
              <a:lnSpc>
                <a:spcPct val="150000"/>
              </a:lnSpc>
              <a:spcBef>
                <a:spcPts val="0"/>
              </a:spcBef>
              <a:spcAft>
                <a:spcPts val="0"/>
              </a:spcAft>
              <a:buClr>
                <a:schemeClr val="dk1"/>
              </a:buClr>
              <a:buSzPts val="2400"/>
              <a:buAutoNum type="arabicParenR"/>
            </a:pPr>
            <a:r>
              <a:rPr lang="et-EE" sz="2400" dirty="0">
                <a:solidFill>
                  <a:schemeClr val="dk1"/>
                </a:solidFill>
                <a:ea typeface="Arial"/>
                <a:cs typeface="Aldhabi" panose="020B0604020202020204" pitchFamily="2" charset="-78"/>
                <a:sym typeface="Arial"/>
              </a:rPr>
              <a:t>Our 5-15 year </a:t>
            </a:r>
            <a:r>
              <a:rPr lang="et-EE" sz="2400" b="1" dirty="0">
                <a:solidFill>
                  <a:schemeClr val="dk1"/>
                </a:solidFill>
                <a:ea typeface="Arial"/>
                <a:cs typeface="Aldhabi" panose="020B0604020202020204" pitchFamily="2" charset="-78"/>
                <a:sym typeface="Arial"/>
              </a:rPr>
              <a:t>vision</a:t>
            </a:r>
          </a:p>
          <a:p>
            <a:pPr marL="457200" lvl="0" indent="-457200">
              <a:lnSpc>
                <a:spcPct val="150000"/>
              </a:lnSpc>
              <a:spcBef>
                <a:spcPts val="0"/>
              </a:spcBef>
              <a:spcAft>
                <a:spcPts val="0"/>
              </a:spcAft>
              <a:buClr>
                <a:schemeClr val="dk1"/>
              </a:buClr>
              <a:buSzPts val="2400"/>
              <a:buAutoNum type="arabicParenR"/>
            </a:pPr>
            <a:r>
              <a:rPr lang="et-EE" sz="2400" noProof="0" dirty="0">
                <a:solidFill>
                  <a:schemeClr val="dk1"/>
                </a:solidFill>
                <a:ea typeface="Arial"/>
                <a:cs typeface="Aldhabi" panose="020B0604020202020204" pitchFamily="2" charset="-78"/>
                <a:sym typeface="Arial"/>
              </a:rPr>
              <a:t>Our 5 year </a:t>
            </a:r>
            <a:r>
              <a:rPr lang="et-EE" sz="2400" b="1" noProof="0" dirty="0">
                <a:solidFill>
                  <a:schemeClr val="dk1"/>
                </a:solidFill>
                <a:ea typeface="Arial"/>
                <a:cs typeface="Aldhabi" panose="020B0604020202020204" pitchFamily="2" charset="-78"/>
                <a:sym typeface="Arial"/>
              </a:rPr>
              <a:t>project</a:t>
            </a:r>
            <a:endParaRPr lang="en-GB" sz="1200" b="1" noProof="0" dirty="0">
              <a:solidFill>
                <a:schemeClr val="dk1"/>
              </a:solidFill>
              <a:ea typeface="Arial"/>
              <a:cs typeface="Aldhabi" panose="020B0604020202020204" pitchFamily="2" charset="-78"/>
              <a:sym typeface="Arial"/>
            </a:endParaRPr>
          </a:p>
        </p:txBody>
      </p:sp>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p:txBody>
          <a:bodyPr/>
          <a:lstStyle/>
          <a:p>
            <a:pPr>
              <a:defRPr/>
            </a:pPr>
            <a:fld id="{DADBB38E-37F0-4099-9E14-30415241E9AC}" type="slidenum">
              <a:rPr lang="en-US" smtClean="0"/>
              <a:pPr>
                <a:defRPr/>
              </a:pPr>
              <a:t>42</a:t>
            </a:fld>
            <a:endParaRPr lang="en-US" dirty="0"/>
          </a:p>
        </p:txBody>
      </p:sp>
    </p:spTree>
    <p:extLst>
      <p:ext uri="{BB962C8B-B14F-4D97-AF65-F5344CB8AC3E}">
        <p14:creationId xmlns:p14="http://schemas.microsoft.com/office/powerpoint/2010/main" val="36832210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a:xfrm>
            <a:off x="10744200" y="6279423"/>
            <a:ext cx="1371600" cy="365125"/>
          </a:xfrm>
        </p:spPr>
        <p:txBody>
          <a:bodyPr/>
          <a:lstStyle/>
          <a:p>
            <a:pPr>
              <a:defRPr/>
            </a:pPr>
            <a:fld id="{DADBB38E-37F0-4099-9E14-30415241E9AC}" type="slidenum">
              <a:rPr lang="en-US" smtClean="0"/>
              <a:pPr>
                <a:defRPr/>
              </a:pPr>
              <a:t>43</a:t>
            </a:fld>
            <a:endParaRPr lang="en-US" dirty="0"/>
          </a:p>
        </p:txBody>
      </p:sp>
      <p:sp>
        <p:nvSpPr>
          <p:cNvPr id="3" name="Rectangle 1">
            <a:extLst>
              <a:ext uri="{FF2B5EF4-FFF2-40B4-BE49-F238E27FC236}">
                <a16:creationId xmlns:a16="http://schemas.microsoft.com/office/drawing/2014/main" id="{B169919A-FC36-4D02-B14D-F0A5FD372EA5}"/>
              </a:ext>
            </a:extLst>
          </p:cNvPr>
          <p:cNvSpPr>
            <a:spLocks noChangeArrowheads="1"/>
          </p:cNvSpPr>
          <p:nvPr/>
        </p:nvSpPr>
        <p:spPr bwMode="auto">
          <a:xfrm>
            <a:off x="2366962" y="-7492409"/>
            <a:ext cx="19664358" cy="13403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693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82900" b="0" i="0" u="none" strike="noStrike" cap="none" normalizeH="0" baseline="0" dirty="0">
                <a:ln>
                  <a:noFill/>
                </a:ln>
                <a:solidFill>
                  <a:schemeClr val="tx1"/>
                </a:solidFill>
                <a:effectLst/>
                <a:latin typeface="Arial" panose="020B0604020202020204" pitchFamily="34" charset="0"/>
              </a:rPr>
              <a:t>    </a:t>
            </a: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4578" name="Picture 2">
            <a:extLst>
              <a:ext uri="{FF2B5EF4-FFF2-40B4-BE49-F238E27FC236}">
                <a16:creationId xmlns:a16="http://schemas.microsoft.com/office/drawing/2014/main" id="{9446EE81-7170-4EA2-B288-BDE94CBBA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888484"/>
            <a:ext cx="6788941" cy="59695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77771F4-0E63-45A2-AA49-0906167691D0}"/>
              </a:ext>
            </a:extLst>
          </p:cNvPr>
          <p:cNvSpPr/>
          <p:nvPr/>
        </p:nvSpPr>
        <p:spPr>
          <a:xfrm>
            <a:off x="76200" y="1012237"/>
            <a:ext cx="5334000" cy="7130157"/>
          </a:xfrm>
          <a:prstGeom prst="rect">
            <a:avLst/>
          </a:prstGeom>
        </p:spPr>
        <p:txBody>
          <a:bodyPr wrap="square">
            <a:spAutoFit/>
          </a:bodyPr>
          <a:lstStyle/>
          <a:p>
            <a:pPr>
              <a:spcAft>
                <a:spcPts val="400"/>
              </a:spcAft>
            </a:pPr>
            <a:r>
              <a:rPr lang="en-US" u="sng" dirty="0">
                <a:solidFill>
                  <a:schemeClr val="dk1"/>
                </a:solidFill>
                <a:latin typeface="+mn-lt"/>
                <a:cs typeface="Aldhabi" panose="020B0604020202020204" pitchFamily="2" charset="-78"/>
              </a:rPr>
              <a:t>OBJECTIVES: </a:t>
            </a:r>
            <a:r>
              <a:rPr lang="en-US" dirty="0">
                <a:solidFill>
                  <a:schemeClr val="dk1"/>
                </a:solidFill>
                <a:latin typeface="+mn-lt"/>
                <a:cs typeface="Aldhabi" panose="020B0604020202020204" pitchFamily="2" charset="-78"/>
              </a:rPr>
              <a:t>
1) To create a completely representative e-cohort (where </a:t>
            </a:r>
            <a:r>
              <a:rPr lang="en-US" i="1" dirty="0">
                <a:solidFill>
                  <a:schemeClr val="dk1"/>
                </a:solidFill>
                <a:latin typeface="+mn-lt"/>
                <a:cs typeface="Aldhabi" panose="020B0604020202020204" pitchFamily="2" charset="-78"/>
              </a:rPr>
              <a:t>n</a:t>
            </a:r>
            <a:r>
              <a:rPr lang="en-US" dirty="0">
                <a:solidFill>
                  <a:schemeClr val="dk1"/>
                </a:solidFill>
                <a:latin typeface="+mn-lt"/>
                <a:cs typeface="Aldhabi" panose="020B0604020202020204" pitchFamily="2" charset="-78"/>
              </a:rPr>
              <a:t>=all) using existing health and socio-economic data. 
2) To create a new cardiovascular disease (CVD) risk prediction algorithm.
</a:t>
            </a:r>
          </a:p>
          <a:p>
            <a:pPr>
              <a:spcAft>
                <a:spcPts val="400"/>
              </a:spcAft>
            </a:pPr>
            <a:r>
              <a:rPr lang="en-US" u="sng" dirty="0">
                <a:solidFill>
                  <a:schemeClr val="dk1"/>
                </a:solidFill>
                <a:latin typeface="+mn-lt"/>
                <a:cs typeface="Aldhabi" panose="020B0604020202020204" pitchFamily="2" charset="-78"/>
              </a:rPr>
              <a:t>METHODS:
</a:t>
            </a:r>
            <a:r>
              <a:rPr lang="en-US" dirty="0">
                <a:solidFill>
                  <a:schemeClr val="dk1"/>
                </a:solidFill>
                <a:latin typeface="+mn-lt"/>
                <a:cs typeface="Aldhabi" panose="020B0604020202020204" pitchFamily="2" charset="-78"/>
              </a:rPr>
              <a:t>1) Get </a:t>
            </a:r>
            <a:r>
              <a:rPr lang="en-US" b="1" dirty="0">
                <a:solidFill>
                  <a:schemeClr val="dk1"/>
                </a:solidFill>
                <a:latin typeface="+mn-lt"/>
                <a:cs typeface="Aldhabi" panose="020B0604020202020204" pitchFamily="2" charset="-78"/>
              </a:rPr>
              <a:t>ethical</a:t>
            </a:r>
            <a:r>
              <a:rPr lang="en-US" dirty="0">
                <a:solidFill>
                  <a:schemeClr val="dk1"/>
                </a:solidFill>
                <a:latin typeface="+mn-lt"/>
                <a:cs typeface="Aldhabi" panose="020B0604020202020204" pitchFamily="2" charset="-78"/>
              </a:rPr>
              <a:t> permission (EBIN).</a:t>
            </a:r>
          </a:p>
          <a:p>
            <a:pPr>
              <a:spcAft>
                <a:spcPts val="400"/>
              </a:spcAft>
            </a:pPr>
            <a:r>
              <a:rPr lang="en-US" dirty="0">
                <a:solidFill>
                  <a:schemeClr val="dk1"/>
                </a:solidFill>
                <a:latin typeface="+mn-lt"/>
                <a:cs typeface="Aldhabi" panose="020B0604020202020204" pitchFamily="2" charset="-78"/>
              </a:rPr>
              <a:t>2) TEHIK to </a:t>
            </a:r>
            <a:r>
              <a:rPr lang="en-US" b="1" dirty="0">
                <a:solidFill>
                  <a:schemeClr val="dk1"/>
                </a:solidFill>
                <a:latin typeface="+mn-lt"/>
                <a:cs typeface="Aldhabi" panose="020B0604020202020204" pitchFamily="2" charset="-78"/>
              </a:rPr>
              <a:t>link</a:t>
            </a:r>
            <a:r>
              <a:rPr lang="en-US" dirty="0">
                <a:solidFill>
                  <a:schemeClr val="dk1"/>
                </a:solidFill>
                <a:latin typeface="+mn-lt"/>
                <a:cs typeface="Aldhabi" panose="020B0604020202020204" pitchFamily="2" charset="-78"/>
              </a:rPr>
              <a:t> identifiable data across </a:t>
            </a:r>
            <a:r>
              <a:rPr lang="en-US" dirty="0" err="1">
                <a:solidFill>
                  <a:schemeClr val="dk1"/>
                </a:solidFill>
                <a:latin typeface="+mn-lt"/>
                <a:cs typeface="Aldhabi" panose="020B0604020202020204" pitchFamily="2" charset="-78"/>
              </a:rPr>
              <a:t>eHealth+eSocial+Biobank</a:t>
            </a:r>
            <a:r>
              <a:rPr lang="en-US" dirty="0">
                <a:solidFill>
                  <a:schemeClr val="dk1"/>
                </a:solidFill>
                <a:latin typeface="+mn-lt"/>
                <a:cs typeface="Aldhabi" panose="020B0604020202020204" pitchFamily="2" charset="-78"/>
              </a:rPr>
              <a:t> datasets. Anonymize. Release to University HPC.</a:t>
            </a:r>
          </a:p>
          <a:p>
            <a:pPr>
              <a:spcAft>
                <a:spcPts val="400"/>
              </a:spcAft>
            </a:pPr>
            <a:r>
              <a:rPr lang="en-US" dirty="0">
                <a:solidFill>
                  <a:schemeClr val="dk1"/>
                </a:solidFill>
                <a:latin typeface="+mn-lt"/>
                <a:cs typeface="Aldhabi" panose="020B0604020202020204" pitchFamily="2" charset="-78"/>
              </a:rPr>
              <a:t>3) Impute </a:t>
            </a:r>
            <a:r>
              <a:rPr lang="en-US" b="1" dirty="0">
                <a:solidFill>
                  <a:schemeClr val="dk1"/>
                </a:solidFill>
                <a:latin typeface="+mn-lt"/>
                <a:cs typeface="Aldhabi" panose="020B0604020202020204" pitchFamily="2" charset="-78"/>
              </a:rPr>
              <a:t>missing</a:t>
            </a:r>
            <a:r>
              <a:rPr lang="en-US" dirty="0">
                <a:solidFill>
                  <a:schemeClr val="dk1"/>
                </a:solidFill>
                <a:latin typeface="+mn-lt"/>
                <a:cs typeface="Aldhabi" panose="020B0604020202020204" pitchFamily="2" charset="-78"/>
              </a:rPr>
              <a:t> values. (Within biobank, check accuracy).</a:t>
            </a:r>
          </a:p>
          <a:p>
            <a:pPr>
              <a:spcAft>
                <a:spcPts val="400"/>
              </a:spcAft>
            </a:pPr>
            <a:r>
              <a:rPr lang="en-US" dirty="0">
                <a:solidFill>
                  <a:schemeClr val="dk1"/>
                </a:solidFill>
                <a:latin typeface="+mn-lt"/>
                <a:cs typeface="Aldhabi" panose="020B0604020202020204" pitchFamily="2" charset="-78"/>
              </a:rPr>
              <a:t>4) Assess if these </a:t>
            </a:r>
            <a:r>
              <a:rPr lang="en-US" b="1" dirty="0">
                <a:solidFill>
                  <a:schemeClr val="dk1"/>
                </a:solidFill>
                <a:latin typeface="+mn-lt"/>
                <a:cs typeface="Aldhabi" panose="020B0604020202020204" pitchFamily="2" charset="-78"/>
              </a:rPr>
              <a:t>predictors </a:t>
            </a:r>
            <a:r>
              <a:rPr lang="en-US" dirty="0">
                <a:solidFill>
                  <a:schemeClr val="dk1"/>
                </a:solidFill>
                <a:latin typeface="+mn-lt"/>
                <a:cs typeface="Aldhabi" panose="020B0604020202020204" pitchFamily="2" charset="-78"/>
              </a:rPr>
              <a:t>predict heart disease.</a:t>
            </a:r>
          </a:p>
          <a:p>
            <a:pPr>
              <a:spcAft>
                <a:spcPts val="400"/>
              </a:spcAft>
            </a:pPr>
            <a:r>
              <a:rPr lang="en-US" dirty="0">
                <a:solidFill>
                  <a:schemeClr val="dk1"/>
                </a:solidFill>
                <a:latin typeface="+mn-lt"/>
                <a:cs typeface="Aldhabi" panose="020B0604020202020204" pitchFamily="2" charset="-78"/>
              </a:rPr>
              <a:t>5) Derive algorithm(s) [parametric/ML]. Measure inequality. Validate temporally (1-year lag) &amp; externally (biobank)</a:t>
            </a:r>
            <a:r>
              <a:rPr lang="et-EE" dirty="0">
                <a:solidFill>
                  <a:schemeClr val="dk1"/>
                </a:solidFill>
                <a:latin typeface="+mn-lt"/>
                <a:cs typeface="Aldhabi" panose="020B0604020202020204" pitchFamily="2" charset="-78"/>
              </a:rPr>
              <a:t>.</a:t>
            </a:r>
            <a:endParaRPr lang="en-US" dirty="0">
              <a:solidFill>
                <a:schemeClr val="dk1"/>
              </a:solidFill>
              <a:latin typeface="+mn-lt"/>
              <a:cs typeface="Aldhabi" panose="020B0604020202020204" pitchFamily="2" charset="-78"/>
            </a:endParaRPr>
          </a:p>
          <a:p>
            <a:pPr>
              <a:spcAft>
                <a:spcPts val="400"/>
              </a:spcAft>
            </a:pPr>
            <a:endParaRPr lang="en-US" dirty="0">
              <a:solidFill>
                <a:schemeClr val="dk1"/>
              </a:solidFill>
              <a:latin typeface="+mn-lt"/>
              <a:cs typeface="Aldhabi" panose="020B0604020202020204" pitchFamily="2" charset="-78"/>
            </a:endParaRPr>
          </a:p>
          <a:p>
            <a:pPr>
              <a:spcAft>
                <a:spcPts val="400"/>
              </a:spcAft>
            </a:pPr>
            <a:endParaRPr lang="en-US" dirty="0">
              <a:solidFill>
                <a:schemeClr val="dk1"/>
              </a:solidFill>
              <a:latin typeface="+mn-lt"/>
              <a:cs typeface="Aldhabi" panose="020B0604020202020204" pitchFamily="2" charset="-78"/>
            </a:endParaRPr>
          </a:p>
          <a:p>
            <a:pPr>
              <a:spcAft>
                <a:spcPts val="400"/>
              </a:spcAft>
            </a:pPr>
            <a:endParaRPr lang="en-US" dirty="0">
              <a:solidFill>
                <a:schemeClr val="dk1"/>
              </a:solidFill>
              <a:latin typeface="+mn-lt"/>
              <a:cs typeface="Aldhabi" panose="020B0604020202020204" pitchFamily="2" charset="-78"/>
            </a:endParaRPr>
          </a:p>
          <a:p>
            <a:pPr>
              <a:spcAft>
                <a:spcPts val="400"/>
              </a:spcAft>
            </a:pPr>
            <a:endParaRPr lang="et-EE" dirty="0">
              <a:solidFill>
                <a:schemeClr val="dk1"/>
              </a:solidFill>
              <a:latin typeface="+mn-lt"/>
              <a:cs typeface="Aldhabi" panose="020B0604020202020204" pitchFamily="2" charset="-78"/>
            </a:endParaRPr>
          </a:p>
        </p:txBody>
      </p:sp>
      <p:sp>
        <p:nvSpPr>
          <p:cNvPr id="6" name="Title 2">
            <a:extLst>
              <a:ext uri="{FF2B5EF4-FFF2-40B4-BE49-F238E27FC236}">
                <a16:creationId xmlns:a16="http://schemas.microsoft.com/office/drawing/2014/main" id="{4846240B-CAED-420F-8FC3-5A5915430DD3}"/>
              </a:ext>
            </a:extLst>
          </p:cNvPr>
          <p:cNvSpPr>
            <a:spLocks noGrp="1"/>
          </p:cNvSpPr>
          <p:nvPr>
            <p:ph type="title"/>
          </p:nvPr>
        </p:nvSpPr>
        <p:spPr>
          <a:xfrm>
            <a:off x="76200" y="76200"/>
            <a:ext cx="12115800" cy="685800"/>
          </a:xfrm>
        </p:spPr>
        <p:txBody>
          <a:bodyPr/>
          <a:lstStyle/>
          <a:p>
            <a:r>
              <a:rPr lang="en-GB" sz="2600" b="1" noProof="0" dirty="0">
                <a:cs typeface="Arial"/>
                <a:sym typeface="Arial"/>
              </a:rPr>
              <a:t>5 year project: to mine eHealth and </a:t>
            </a:r>
            <a:r>
              <a:rPr lang="en-GB" sz="2600" b="1" noProof="0" dirty="0" err="1">
                <a:cs typeface="Arial"/>
                <a:sym typeface="Arial"/>
              </a:rPr>
              <a:t>eSocial</a:t>
            </a:r>
            <a:r>
              <a:rPr lang="en-GB" sz="2600" b="1" noProof="0" dirty="0">
                <a:cs typeface="Arial"/>
                <a:sym typeface="Arial"/>
              </a:rPr>
              <a:t> data</a:t>
            </a:r>
            <a:r>
              <a:rPr lang="et-EE" sz="2600" b="1" dirty="0">
                <a:cs typeface="Arial"/>
                <a:sym typeface="Arial"/>
              </a:rPr>
              <a:t>, and </a:t>
            </a:r>
            <a:br>
              <a:rPr lang="et-EE" sz="2600" b="1" dirty="0">
                <a:cs typeface="Arial"/>
                <a:sym typeface="Arial"/>
              </a:rPr>
            </a:br>
            <a:r>
              <a:rPr lang="en-GB" sz="2600" b="1" noProof="0" dirty="0">
                <a:cs typeface="Arial"/>
                <a:sym typeface="Arial"/>
              </a:rPr>
              <a:t>derive inequality-reducing disease prediction</a:t>
            </a:r>
            <a:r>
              <a:rPr lang="et-EE" sz="2600" b="1" noProof="0" dirty="0">
                <a:cs typeface="Arial"/>
                <a:sym typeface="Arial"/>
              </a:rPr>
              <a:t> </a:t>
            </a:r>
            <a:r>
              <a:rPr lang="en-GB" sz="2600" b="1" noProof="0" dirty="0">
                <a:cs typeface="Arial"/>
                <a:sym typeface="Arial"/>
              </a:rPr>
              <a:t>algorithms</a:t>
            </a:r>
            <a:endParaRPr lang="en-GB" sz="2600" noProof="0" dirty="0"/>
          </a:p>
        </p:txBody>
      </p:sp>
    </p:spTree>
    <p:extLst>
      <p:ext uri="{BB962C8B-B14F-4D97-AF65-F5344CB8AC3E}">
        <p14:creationId xmlns:p14="http://schemas.microsoft.com/office/powerpoint/2010/main" val="23443537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a:xfrm>
            <a:off x="10744200" y="6279423"/>
            <a:ext cx="1371600" cy="365125"/>
          </a:xfrm>
        </p:spPr>
        <p:txBody>
          <a:bodyPr/>
          <a:lstStyle/>
          <a:p>
            <a:pPr>
              <a:defRPr/>
            </a:pPr>
            <a:fld id="{DADBB38E-37F0-4099-9E14-30415241E9AC}" type="slidenum">
              <a:rPr lang="en-US" smtClean="0"/>
              <a:pPr>
                <a:defRPr/>
              </a:pPr>
              <a:t>44</a:t>
            </a:fld>
            <a:endParaRPr lang="en-US" dirty="0"/>
          </a:p>
        </p:txBody>
      </p:sp>
      <p:sp>
        <p:nvSpPr>
          <p:cNvPr id="3" name="Rectangle 1">
            <a:extLst>
              <a:ext uri="{FF2B5EF4-FFF2-40B4-BE49-F238E27FC236}">
                <a16:creationId xmlns:a16="http://schemas.microsoft.com/office/drawing/2014/main" id="{B169919A-FC36-4D02-B14D-F0A5FD372EA5}"/>
              </a:ext>
            </a:extLst>
          </p:cNvPr>
          <p:cNvSpPr>
            <a:spLocks noChangeArrowheads="1"/>
          </p:cNvSpPr>
          <p:nvPr/>
        </p:nvSpPr>
        <p:spPr bwMode="auto">
          <a:xfrm>
            <a:off x="2366962" y="-7492409"/>
            <a:ext cx="19664358" cy="13403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693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82900" b="0" i="0" u="none" strike="noStrike" cap="none" normalizeH="0" baseline="0" dirty="0">
                <a:ln>
                  <a:noFill/>
                </a:ln>
                <a:solidFill>
                  <a:schemeClr val="tx1"/>
                </a:solidFill>
                <a:effectLst/>
                <a:latin typeface="Arial" panose="020B0604020202020204" pitchFamily="34" charset="0"/>
              </a:rPr>
              <a:t>    </a:t>
            </a: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E77771F4-0E63-45A2-AA49-0906167691D0}"/>
              </a:ext>
            </a:extLst>
          </p:cNvPr>
          <p:cNvSpPr/>
          <p:nvPr/>
        </p:nvSpPr>
        <p:spPr>
          <a:xfrm>
            <a:off x="76200" y="1012237"/>
            <a:ext cx="5257800" cy="4380686"/>
          </a:xfrm>
          <a:prstGeom prst="rect">
            <a:avLst/>
          </a:prstGeom>
        </p:spPr>
        <p:txBody>
          <a:bodyPr wrap="square">
            <a:spAutoFit/>
          </a:bodyPr>
          <a:lstStyle/>
          <a:p>
            <a:pPr>
              <a:spcAft>
                <a:spcPts val="400"/>
              </a:spcAft>
            </a:pPr>
            <a:r>
              <a:rPr lang="en-US" u="sng" dirty="0">
                <a:solidFill>
                  <a:schemeClr val="dk1"/>
                </a:solidFill>
                <a:latin typeface="+mn-lt"/>
                <a:cs typeface="Aldhabi" panose="020B0604020202020204" pitchFamily="2" charset="-78"/>
              </a:rPr>
              <a:t>OBJECTIVES: </a:t>
            </a:r>
            <a:r>
              <a:rPr lang="en-US" dirty="0">
                <a:solidFill>
                  <a:schemeClr val="dk1"/>
                </a:solidFill>
                <a:latin typeface="+mn-lt"/>
                <a:cs typeface="Aldhabi" panose="020B0604020202020204" pitchFamily="2" charset="-78"/>
              </a:rPr>
              <a:t>
1) To create a completely representative e-cohort (where </a:t>
            </a:r>
            <a:r>
              <a:rPr lang="en-US" i="1" dirty="0">
                <a:solidFill>
                  <a:schemeClr val="dk1"/>
                </a:solidFill>
                <a:latin typeface="+mn-lt"/>
                <a:cs typeface="Aldhabi" panose="020B0604020202020204" pitchFamily="2" charset="-78"/>
              </a:rPr>
              <a:t>n</a:t>
            </a:r>
            <a:r>
              <a:rPr lang="en-US" dirty="0">
                <a:solidFill>
                  <a:schemeClr val="dk1"/>
                </a:solidFill>
                <a:latin typeface="+mn-lt"/>
                <a:cs typeface="Aldhabi" panose="020B0604020202020204" pitchFamily="2" charset="-78"/>
              </a:rPr>
              <a:t>=all) using existing health and socio-economic data. 
2) To create a new cardiovascular disease (CVD) risk prediction algorithm.
</a:t>
            </a:r>
          </a:p>
          <a:p>
            <a:pPr>
              <a:spcAft>
                <a:spcPts val="400"/>
              </a:spcAft>
            </a:pPr>
            <a:r>
              <a:rPr lang="en-US" u="sng" dirty="0">
                <a:solidFill>
                  <a:schemeClr val="dk1"/>
                </a:solidFill>
                <a:latin typeface="+mn-lt"/>
                <a:cs typeface="Aldhabi" panose="020B0604020202020204" pitchFamily="2" charset="-78"/>
              </a:rPr>
              <a:t>EFFECTS: 
</a:t>
            </a:r>
            <a:r>
              <a:rPr lang="en-US" dirty="0">
                <a:solidFill>
                  <a:schemeClr val="dk1"/>
                </a:solidFill>
                <a:latin typeface="+mn-lt"/>
                <a:cs typeface="Aldhabi" panose="020B0604020202020204" pitchFamily="2" charset="-78"/>
              </a:rPr>
              <a:t>1) A rich </a:t>
            </a:r>
            <a:r>
              <a:rPr lang="en-US" b="1" dirty="0">
                <a:solidFill>
                  <a:schemeClr val="dk1"/>
                </a:solidFill>
                <a:latin typeface="+mn-lt"/>
                <a:cs typeface="Aldhabi" panose="020B0604020202020204" pitchFamily="2" charset="-78"/>
              </a:rPr>
              <a:t>database </a:t>
            </a:r>
            <a:r>
              <a:rPr lang="en-US" dirty="0">
                <a:solidFill>
                  <a:schemeClr val="dk1"/>
                </a:solidFill>
                <a:latin typeface="+mn-lt"/>
                <a:cs typeface="Aldhabi" panose="020B0604020202020204" pitchFamily="2" charset="-78"/>
              </a:rPr>
              <a:t>for future research. 
2) New medical </a:t>
            </a:r>
            <a:r>
              <a:rPr lang="en-US" b="1" dirty="0">
                <a:solidFill>
                  <a:schemeClr val="dk1"/>
                </a:solidFill>
                <a:latin typeface="+mn-lt"/>
                <a:cs typeface="Aldhabi" panose="020B0604020202020204" pitchFamily="2" charset="-78"/>
              </a:rPr>
              <a:t>device</a:t>
            </a:r>
            <a:r>
              <a:rPr lang="en-US" dirty="0">
                <a:solidFill>
                  <a:schemeClr val="dk1"/>
                </a:solidFill>
                <a:latin typeface="+mn-lt"/>
                <a:cs typeface="Aldhabi" panose="020B0604020202020204" pitchFamily="2" charset="-78"/>
              </a:rPr>
              <a:t>. 
3) An illustration of how to reduce social inequalities when social factors are integrated into product/service development.</a:t>
            </a:r>
            <a:r>
              <a:rPr lang="en-US" u="sng" dirty="0">
                <a:solidFill>
                  <a:schemeClr val="dk1"/>
                </a:solidFill>
                <a:latin typeface="+mn-lt"/>
                <a:cs typeface="Aldhabi" panose="020B0604020202020204" pitchFamily="2" charset="-78"/>
              </a:rPr>
              <a:t>
</a:t>
            </a:r>
            <a:endParaRPr lang="et-EE" dirty="0">
              <a:solidFill>
                <a:schemeClr val="dk1"/>
              </a:solidFill>
              <a:latin typeface="+mn-lt"/>
              <a:cs typeface="Aldhabi" panose="020B0604020202020204" pitchFamily="2" charset="-78"/>
            </a:endParaRPr>
          </a:p>
        </p:txBody>
      </p:sp>
      <p:sp>
        <p:nvSpPr>
          <p:cNvPr id="8" name="Title 2">
            <a:extLst>
              <a:ext uri="{FF2B5EF4-FFF2-40B4-BE49-F238E27FC236}">
                <a16:creationId xmlns:a16="http://schemas.microsoft.com/office/drawing/2014/main" id="{DA9A50C1-1F05-4A20-B4D9-72A9FA79BBD0}"/>
              </a:ext>
            </a:extLst>
          </p:cNvPr>
          <p:cNvSpPr txBox="1">
            <a:spLocks/>
          </p:cNvSpPr>
          <p:nvPr/>
        </p:nvSpPr>
        <p:spPr bwMode="auto">
          <a:xfrm>
            <a:off x="76200" y="76200"/>
            <a:ext cx="1211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Rubik Bold" panose="00000800000000000000" pitchFamily="2" charset="-79"/>
              </a:defRPr>
            </a:lvl2pPr>
            <a:lvl3pPr algn="l" rtl="0" eaLnBrk="0" fontAlgn="base" hangingPunct="0">
              <a:lnSpc>
                <a:spcPct val="90000"/>
              </a:lnSpc>
              <a:spcBef>
                <a:spcPct val="0"/>
              </a:spcBef>
              <a:spcAft>
                <a:spcPct val="0"/>
              </a:spcAft>
              <a:defRPr sz="4400">
                <a:solidFill>
                  <a:schemeClr val="tx1"/>
                </a:solidFill>
                <a:latin typeface="Rubik Bold" panose="00000800000000000000" pitchFamily="2" charset="-79"/>
              </a:defRPr>
            </a:lvl3pPr>
            <a:lvl4pPr algn="l" rtl="0" eaLnBrk="0" fontAlgn="base" hangingPunct="0">
              <a:lnSpc>
                <a:spcPct val="90000"/>
              </a:lnSpc>
              <a:spcBef>
                <a:spcPct val="0"/>
              </a:spcBef>
              <a:spcAft>
                <a:spcPct val="0"/>
              </a:spcAft>
              <a:defRPr sz="4400">
                <a:solidFill>
                  <a:schemeClr val="tx1"/>
                </a:solidFill>
                <a:latin typeface="Rubik Bold" panose="00000800000000000000" pitchFamily="2" charset="-79"/>
              </a:defRPr>
            </a:lvl4pPr>
            <a:lvl5pPr algn="l" rtl="0" eaLnBrk="0" fontAlgn="base" hangingPunct="0">
              <a:lnSpc>
                <a:spcPct val="90000"/>
              </a:lnSpc>
              <a:spcBef>
                <a:spcPct val="0"/>
              </a:spcBef>
              <a:spcAft>
                <a:spcPct val="0"/>
              </a:spcAft>
              <a:defRPr sz="4400">
                <a:solidFill>
                  <a:schemeClr val="tx1"/>
                </a:solidFill>
                <a:latin typeface="Rubik Bold" panose="00000800000000000000" pitchFamily="2" charset="-79"/>
              </a:defRPr>
            </a:lvl5pPr>
            <a:lvl6pPr marL="457200" algn="l" rtl="0" fontAlgn="base">
              <a:lnSpc>
                <a:spcPct val="90000"/>
              </a:lnSpc>
              <a:spcBef>
                <a:spcPct val="0"/>
              </a:spcBef>
              <a:spcAft>
                <a:spcPct val="0"/>
              </a:spcAft>
              <a:defRPr sz="4400">
                <a:solidFill>
                  <a:schemeClr val="tx1"/>
                </a:solidFill>
                <a:latin typeface="Rubik Bold" panose="00000800000000000000" pitchFamily="2" charset="-79"/>
              </a:defRPr>
            </a:lvl6pPr>
            <a:lvl7pPr marL="914400" algn="l" rtl="0" fontAlgn="base">
              <a:lnSpc>
                <a:spcPct val="90000"/>
              </a:lnSpc>
              <a:spcBef>
                <a:spcPct val="0"/>
              </a:spcBef>
              <a:spcAft>
                <a:spcPct val="0"/>
              </a:spcAft>
              <a:defRPr sz="4400">
                <a:solidFill>
                  <a:schemeClr val="tx1"/>
                </a:solidFill>
                <a:latin typeface="Rubik Bold" panose="00000800000000000000" pitchFamily="2" charset="-79"/>
              </a:defRPr>
            </a:lvl7pPr>
            <a:lvl8pPr marL="1371600" algn="l" rtl="0" fontAlgn="base">
              <a:lnSpc>
                <a:spcPct val="90000"/>
              </a:lnSpc>
              <a:spcBef>
                <a:spcPct val="0"/>
              </a:spcBef>
              <a:spcAft>
                <a:spcPct val="0"/>
              </a:spcAft>
              <a:defRPr sz="4400">
                <a:solidFill>
                  <a:schemeClr val="tx1"/>
                </a:solidFill>
                <a:latin typeface="Rubik Bold" panose="00000800000000000000" pitchFamily="2" charset="-79"/>
              </a:defRPr>
            </a:lvl8pPr>
            <a:lvl9pPr marL="1828800" algn="l" rtl="0" fontAlgn="base">
              <a:lnSpc>
                <a:spcPct val="90000"/>
              </a:lnSpc>
              <a:spcBef>
                <a:spcPct val="0"/>
              </a:spcBef>
              <a:spcAft>
                <a:spcPct val="0"/>
              </a:spcAft>
              <a:defRPr sz="4400">
                <a:solidFill>
                  <a:schemeClr val="tx1"/>
                </a:solidFill>
                <a:latin typeface="Rubik Bold" panose="00000800000000000000" pitchFamily="2" charset="-79"/>
              </a:defRPr>
            </a:lvl9pPr>
          </a:lstStyle>
          <a:p>
            <a:r>
              <a:rPr lang="en-GB" sz="2600" b="1">
                <a:cs typeface="Arial"/>
                <a:sym typeface="Arial"/>
              </a:rPr>
              <a:t>5 year project: to mine eHealth and eSocial data</a:t>
            </a:r>
            <a:r>
              <a:rPr lang="et-EE" sz="2600" b="1">
                <a:cs typeface="Arial"/>
                <a:sym typeface="Arial"/>
              </a:rPr>
              <a:t>, and </a:t>
            </a:r>
            <a:br>
              <a:rPr lang="et-EE" sz="2600" b="1">
                <a:cs typeface="Arial"/>
                <a:sym typeface="Arial"/>
              </a:rPr>
            </a:br>
            <a:r>
              <a:rPr lang="en-GB" sz="2600" b="1">
                <a:cs typeface="Arial"/>
                <a:sym typeface="Arial"/>
              </a:rPr>
              <a:t>derive inequality-reducing disease prediction</a:t>
            </a:r>
            <a:r>
              <a:rPr lang="et-EE" sz="2600" b="1">
                <a:cs typeface="Arial"/>
                <a:sym typeface="Arial"/>
              </a:rPr>
              <a:t> </a:t>
            </a:r>
            <a:r>
              <a:rPr lang="en-GB" sz="2600" b="1">
                <a:cs typeface="Arial"/>
                <a:sym typeface="Arial"/>
              </a:rPr>
              <a:t>algorithms</a:t>
            </a:r>
            <a:endParaRPr lang="en-GB" sz="2600" dirty="0"/>
          </a:p>
        </p:txBody>
      </p:sp>
      <p:pic>
        <p:nvPicPr>
          <p:cNvPr id="9" name="Picture 2">
            <a:extLst>
              <a:ext uri="{FF2B5EF4-FFF2-40B4-BE49-F238E27FC236}">
                <a16:creationId xmlns:a16="http://schemas.microsoft.com/office/drawing/2014/main" id="{7F2C13D8-2D3A-4D24-95E3-C65519E34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888484"/>
            <a:ext cx="6788941" cy="5969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176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BDD849-0C87-433F-AC30-D641EF5826B6}"/>
              </a:ext>
            </a:extLst>
          </p:cNvPr>
          <p:cNvSpPr>
            <a:spLocks noGrp="1"/>
          </p:cNvSpPr>
          <p:nvPr>
            <p:ph type="body" sz="quarter" idx="10"/>
          </p:nvPr>
        </p:nvSpPr>
        <p:spPr>
          <a:xfrm>
            <a:off x="304154" y="1371600"/>
            <a:ext cx="3658246" cy="2743200"/>
          </a:xfrm>
        </p:spPr>
        <p:txBody>
          <a:bodyPr/>
          <a:lstStyle/>
          <a:p>
            <a:r>
              <a:rPr lang="en-GB" noProof="0" dirty="0"/>
              <a:t>I welcome all questions, suggestions and offers to collaborate:
</a:t>
            </a:r>
            <a:r>
              <a:rPr lang="en-GB" noProof="0" dirty="0">
                <a:hlinkClick r:id="rId2"/>
              </a:rPr>
              <a:t>taavi.tillmann@ut.ee</a:t>
            </a:r>
            <a:r>
              <a:rPr lang="en-GB" noProof="0" dirty="0"/>
              <a:t> </a:t>
            </a:r>
          </a:p>
        </p:txBody>
      </p:sp>
      <p:sp>
        <p:nvSpPr>
          <p:cNvPr id="2" name="Slide Number Placeholder 1">
            <a:extLst>
              <a:ext uri="{FF2B5EF4-FFF2-40B4-BE49-F238E27FC236}">
                <a16:creationId xmlns:a16="http://schemas.microsoft.com/office/drawing/2014/main" id="{A802E652-9FE7-4EE8-A48C-72AEA7FCD9A2}"/>
              </a:ext>
            </a:extLst>
          </p:cNvPr>
          <p:cNvSpPr>
            <a:spLocks noGrp="1"/>
          </p:cNvSpPr>
          <p:nvPr>
            <p:ph type="sldNum" sz="quarter" idx="4"/>
          </p:nvPr>
        </p:nvSpPr>
        <p:spPr/>
        <p:txBody>
          <a:bodyPr/>
          <a:lstStyle/>
          <a:p>
            <a:pPr>
              <a:defRPr/>
            </a:pPr>
            <a:fld id="{DADBB38E-37F0-4099-9E14-30415241E9AC}" type="slidenum">
              <a:rPr lang="en-US" smtClean="0"/>
              <a:pPr>
                <a:defRPr/>
              </a:pPr>
              <a:t>45</a:t>
            </a:fld>
            <a:endParaRPr lang="en-US" dirty="0"/>
          </a:p>
        </p:txBody>
      </p:sp>
    </p:spTree>
    <p:extLst>
      <p:ext uri="{BB962C8B-B14F-4D97-AF65-F5344CB8AC3E}">
        <p14:creationId xmlns:p14="http://schemas.microsoft.com/office/powerpoint/2010/main" val="2182031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481504-2DCE-4B6B-99AA-9BD105DB7813}"/>
              </a:ext>
            </a:extLst>
          </p:cNvPr>
          <p:cNvSpPr>
            <a:spLocks noGrp="1"/>
          </p:cNvSpPr>
          <p:nvPr>
            <p:ph type="sldNum" sz="quarter" idx="4"/>
          </p:nvPr>
        </p:nvSpPr>
        <p:spPr/>
        <p:txBody>
          <a:bodyPr/>
          <a:lstStyle/>
          <a:p>
            <a:pPr>
              <a:defRPr/>
            </a:pPr>
            <a:fld id="{DADBB38E-37F0-4099-9E14-30415241E9AC}" type="slidenum">
              <a:rPr lang="en-US" smtClean="0"/>
              <a:pPr>
                <a:defRPr/>
              </a:pPr>
              <a:t>5</a:t>
            </a:fld>
            <a:endParaRPr lang="en-US" dirty="0"/>
          </a:p>
        </p:txBody>
      </p:sp>
      <p:pic>
        <p:nvPicPr>
          <p:cNvPr id="9" name="Picture 8">
            <a:extLst>
              <a:ext uri="{FF2B5EF4-FFF2-40B4-BE49-F238E27FC236}">
                <a16:creationId xmlns:a16="http://schemas.microsoft.com/office/drawing/2014/main" id="{16B18B1F-0CD9-4F11-9277-3D40713F94A3}"/>
              </a:ext>
            </a:extLst>
          </p:cNvPr>
          <p:cNvPicPr>
            <a:picLocks noChangeAspect="1"/>
          </p:cNvPicPr>
          <p:nvPr/>
        </p:nvPicPr>
        <p:blipFill>
          <a:blip r:embed="rId2"/>
          <a:stretch>
            <a:fillRect/>
          </a:stretch>
        </p:blipFill>
        <p:spPr>
          <a:xfrm>
            <a:off x="0" y="0"/>
            <a:ext cx="5997697" cy="6072937"/>
          </a:xfrm>
          <a:prstGeom prst="rect">
            <a:avLst/>
          </a:prstGeom>
        </p:spPr>
      </p:pic>
      <p:sp>
        <p:nvSpPr>
          <p:cNvPr id="16" name="Rectangle 15">
            <a:extLst>
              <a:ext uri="{FF2B5EF4-FFF2-40B4-BE49-F238E27FC236}">
                <a16:creationId xmlns:a16="http://schemas.microsoft.com/office/drawing/2014/main" id="{CE5F2F5E-DCC3-417D-9B36-2EFB699E5605}"/>
              </a:ext>
            </a:extLst>
          </p:cNvPr>
          <p:cNvSpPr/>
          <p:nvPr/>
        </p:nvSpPr>
        <p:spPr>
          <a:xfrm>
            <a:off x="0" y="6370209"/>
            <a:ext cx="11353800" cy="461665"/>
          </a:xfrm>
          <a:prstGeom prst="rect">
            <a:avLst/>
          </a:prstGeom>
        </p:spPr>
        <p:txBody>
          <a:bodyPr wrap="square">
            <a:spAutoFit/>
          </a:bodyPr>
          <a:lstStyle/>
          <a:p>
            <a:r>
              <a:rPr lang="en-US" sz="1200" dirty="0">
                <a:solidFill>
                  <a:schemeClr val="bg1">
                    <a:lumMod val="50000"/>
                  </a:schemeClr>
                </a:solidFill>
              </a:rPr>
              <a:t>Gakidou E,…</a:t>
            </a:r>
            <a:r>
              <a:rPr lang="et-EE" sz="1200" dirty="0">
                <a:solidFill>
                  <a:schemeClr val="bg1">
                    <a:lumMod val="50000"/>
                  </a:schemeClr>
                </a:solidFill>
              </a:rPr>
              <a:t> </a:t>
            </a:r>
            <a:r>
              <a:rPr lang="en-US" sz="1200" dirty="0">
                <a:solidFill>
                  <a:schemeClr val="bg1">
                    <a:lumMod val="50000"/>
                  </a:schemeClr>
                </a:solidFill>
              </a:rPr>
              <a:t>Tillmann T,</a:t>
            </a:r>
            <a:r>
              <a:rPr lang="et-EE" sz="1200" dirty="0">
                <a:solidFill>
                  <a:schemeClr val="bg1">
                    <a:lumMod val="50000"/>
                  </a:schemeClr>
                </a:solidFill>
              </a:rPr>
              <a:t> Jürisson M,</a:t>
            </a:r>
            <a:r>
              <a:rPr lang="en-US" sz="1200" dirty="0">
                <a:solidFill>
                  <a:schemeClr val="bg1">
                    <a:lumMod val="50000"/>
                  </a:schemeClr>
                </a:solidFill>
              </a:rPr>
              <a:t>… </a:t>
            </a:r>
            <a:r>
              <a:rPr lang="et-EE" sz="1200" dirty="0">
                <a:solidFill>
                  <a:schemeClr val="bg1">
                    <a:lumMod val="50000"/>
                  </a:schemeClr>
                </a:solidFill>
              </a:rPr>
              <a:t>et al.</a:t>
            </a:r>
            <a:r>
              <a:rPr lang="en-US" sz="1200" dirty="0">
                <a:solidFill>
                  <a:schemeClr val="bg1">
                    <a:lumMod val="50000"/>
                  </a:schemeClr>
                </a:solidFill>
              </a:rPr>
              <a:t>. Global, regional, and national comparative risk assessment of 84 behavioural, environmental and occupational, and metabolic risks or clusters of risks, 1990-2016: a systematic analysis for the </a:t>
            </a:r>
            <a:r>
              <a:rPr lang="en-US" sz="1200" b="1" dirty="0">
                <a:solidFill>
                  <a:schemeClr val="bg1">
                    <a:lumMod val="50000"/>
                  </a:schemeClr>
                </a:solidFill>
              </a:rPr>
              <a:t>Global Burden of Disease Study </a:t>
            </a:r>
            <a:r>
              <a:rPr lang="en-US" sz="1200" dirty="0">
                <a:solidFill>
                  <a:schemeClr val="bg1">
                    <a:lumMod val="50000"/>
                  </a:schemeClr>
                </a:solidFill>
              </a:rPr>
              <a:t>2016. The Lancet.</a:t>
            </a:r>
            <a:r>
              <a:rPr lang="et-EE" sz="1200" dirty="0">
                <a:solidFill>
                  <a:schemeClr val="bg1">
                    <a:lumMod val="50000"/>
                  </a:schemeClr>
                </a:solidFill>
              </a:rPr>
              <a:t> </a:t>
            </a:r>
            <a:r>
              <a:rPr lang="en-GB" sz="1200" noProof="0" dirty="0">
                <a:solidFill>
                  <a:schemeClr val="dk1"/>
                </a:solidFill>
                <a:ea typeface="Arial"/>
                <a:cs typeface="Aldhabi" panose="020B0604020202020204" pitchFamily="2" charset="-78"/>
                <a:sym typeface="Arial"/>
                <a:hlinkClick r:id="rId3"/>
              </a:rPr>
              <a:t>http://ihmeuw.org/5vel</a:t>
            </a:r>
            <a:endParaRPr lang="en-US" sz="1200" dirty="0">
              <a:solidFill>
                <a:schemeClr val="bg1">
                  <a:lumMod val="50000"/>
                </a:schemeClr>
              </a:solidFill>
            </a:endParaRPr>
          </a:p>
        </p:txBody>
      </p:sp>
    </p:spTree>
    <p:extLst>
      <p:ext uri="{BB962C8B-B14F-4D97-AF65-F5344CB8AC3E}">
        <p14:creationId xmlns:p14="http://schemas.microsoft.com/office/powerpoint/2010/main" val="2977256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481504-2DCE-4B6B-99AA-9BD105DB7813}"/>
              </a:ext>
            </a:extLst>
          </p:cNvPr>
          <p:cNvSpPr>
            <a:spLocks noGrp="1"/>
          </p:cNvSpPr>
          <p:nvPr>
            <p:ph type="sldNum" sz="quarter" idx="4"/>
          </p:nvPr>
        </p:nvSpPr>
        <p:spPr/>
        <p:txBody>
          <a:bodyPr/>
          <a:lstStyle/>
          <a:p>
            <a:pPr>
              <a:defRPr/>
            </a:pPr>
            <a:fld id="{DADBB38E-37F0-4099-9E14-30415241E9AC}" type="slidenum">
              <a:rPr lang="en-US" smtClean="0"/>
              <a:pPr>
                <a:defRPr/>
              </a:pPr>
              <a:t>6</a:t>
            </a:fld>
            <a:endParaRPr lang="en-US" dirty="0"/>
          </a:p>
        </p:txBody>
      </p:sp>
      <p:pic>
        <p:nvPicPr>
          <p:cNvPr id="9" name="Picture 8">
            <a:extLst>
              <a:ext uri="{FF2B5EF4-FFF2-40B4-BE49-F238E27FC236}">
                <a16:creationId xmlns:a16="http://schemas.microsoft.com/office/drawing/2014/main" id="{16B18B1F-0CD9-4F11-9277-3D40713F94A3}"/>
              </a:ext>
            </a:extLst>
          </p:cNvPr>
          <p:cNvPicPr>
            <a:picLocks noChangeAspect="1"/>
          </p:cNvPicPr>
          <p:nvPr/>
        </p:nvPicPr>
        <p:blipFill>
          <a:blip r:embed="rId2"/>
          <a:stretch>
            <a:fillRect/>
          </a:stretch>
        </p:blipFill>
        <p:spPr>
          <a:xfrm>
            <a:off x="0" y="0"/>
            <a:ext cx="5997697" cy="6072937"/>
          </a:xfrm>
          <a:prstGeom prst="rect">
            <a:avLst/>
          </a:prstGeom>
        </p:spPr>
      </p:pic>
      <p:pic>
        <p:nvPicPr>
          <p:cNvPr id="13" name="Picture 12">
            <a:extLst>
              <a:ext uri="{FF2B5EF4-FFF2-40B4-BE49-F238E27FC236}">
                <a16:creationId xmlns:a16="http://schemas.microsoft.com/office/drawing/2014/main" id="{A88C0A3A-5CCB-42D0-99F7-54205ABD97BA}"/>
              </a:ext>
            </a:extLst>
          </p:cNvPr>
          <p:cNvPicPr>
            <a:picLocks noChangeAspect="1"/>
          </p:cNvPicPr>
          <p:nvPr/>
        </p:nvPicPr>
        <p:blipFill>
          <a:blip r:embed="rId3"/>
          <a:stretch>
            <a:fillRect/>
          </a:stretch>
        </p:blipFill>
        <p:spPr>
          <a:xfrm>
            <a:off x="6168749" y="76201"/>
            <a:ext cx="5900917" cy="5943600"/>
          </a:xfrm>
          <a:prstGeom prst="rect">
            <a:avLst/>
          </a:prstGeom>
        </p:spPr>
      </p:pic>
      <p:sp>
        <p:nvSpPr>
          <p:cNvPr id="5" name="Rectangle 4">
            <a:extLst>
              <a:ext uri="{FF2B5EF4-FFF2-40B4-BE49-F238E27FC236}">
                <a16:creationId xmlns:a16="http://schemas.microsoft.com/office/drawing/2014/main" id="{94F2BE9E-D567-41C9-9D9B-663E99D3B72E}"/>
              </a:ext>
            </a:extLst>
          </p:cNvPr>
          <p:cNvSpPr/>
          <p:nvPr/>
        </p:nvSpPr>
        <p:spPr>
          <a:xfrm>
            <a:off x="0" y="6370209"/>
            <a:ext cx="11353800" cy="461665"/>
          </a:xfrm>
          <a:prstGeom prst="rect">
            <a:avLst/>
          </a:prstGeom>
        </p:spPr>
        <p:txBody>
          <a:bodyPr wrap="square">
            <a:spAutoFit/>
          </a:bodyPr>
          <a:lstStyle/>
          <a:p>
            <a:r>
              <a:rPr lang="en-US" sz="1200" dirty="0">
                <a:solidFill>
                  <a:schemeClr val="bg1">
                    <a:lumMod val="50000"/>
                  </a:schemeClr>
                </a:solidFill>
              </a:rPr>
              <a:t>Gakidou E,…</a:t>
            </a:r>
            <a:r>
              <a:rPr lang="et-EE" sz="1200" dirty="0">
                <a:solidFill>
                  <a:schemeClr val="bg1">
                    <a:lumMod val="50000"/>
                  </a:schemeClr>
                </a:solidFill>
              </a:rPr>
              <a:t> </a:t>
            </a:r>
            <a:r>
              <a:rPr lang="en-US" sz="1200" dirty="0">
                <a:solidFill>
                  <a:schemeClr val="bg1">
                    <a:lumMod val="50000"/>
                  </a:schemeClr>
                </a:solidFill>
              </a:rPr>
              <a:t>Tillmann T,</a:t>
            </a:r>
            <a:r>
              <a:rPr lang="et-EE" sz="1200" dirty="0">
                <a:solidFill>
                  <a:schemeClr val="bg1">
                    <a:lumMod val="50000"/>
                  </a:schemeClr>
                </a:solidFill>
              </a:rPr>
              <a:t> Jürisson M,</a:t>
            </a:r>
            <a:r>
              <a:rPr lang="en-US" sz="1200" dirty="0">
                <a:solidFill>
                  <a:schemeClr val="bg1">
                    <a:lumMod val="50000"/>
                  </a:schemeClr>
                </a:solidFill>
              </a:rPr>
              <a:t>… </a:t>
            </a:r>
            <a:r>
              <a:rPr lang="et-EE" sz="1200" dirty="0">
                <a:solidFill>
                  <a:schemeClr val="bg1">
                    <a:lumMod val="50000"/>
                  </a:schemeClr>
                </a:solidFill>
              </a:rPr>
              <a:t>et al.</a:t>
            </a:r>
            <a:r>
              <a:rPr lang="en-US" sz="1200" dirty="0">
                <a:solidFill>
                  <a:schemeClr val="bg1">
                    <a:lumMod val="50000"/>
                  </a:schemeClr>
                </a:solidFill>
              </a:rPr>
              <a:t>. Global, regional, and national comparative risk assessment of 84 behavioural, environmental and occupational, and metabolic risks or clusters of risks, 1990-2016: a systematic analysis for the </a:t>
            </a:r>
            <a:r>
              <a:rPr lang="en-US" sz="1200" b="1" dirty="0">
                <a:solidFill>
                  <a:schemeClr val="bg1">
                    <a:lumMod val="50000"/>
                  </a:schemeClr>
                </a:solidFill>
              </a:rPr>
              <a:t>Global Burden of Disease Study </a:t>
            </a:r>
            <a:r>
              <a:rPr lang="en-US" sz="1200" dirty="0">
                <a:solidFill>
                  <a:schemeClr val="bg1">
                    <a:lumMod val="50000"/>
                  </a:schemeClr>
                </a:solidFill>
              </a:rPr>
              <a:t>2016. The Lancet.</a:t>
            </a:r>
            <a:r>
              <a:rPr lang="et-EE" sz="1200" dirty="0">
                <a:solidFill>
                  <a:schemeClr val="bg1">
                    <a:lumMod val="50000"/>
                  </a:schemeClr>
                </a:solidFill>
              </a:rPr>
              <a:t> </a:t>
            </a:r>
            <a:r>
              <a:rPr lang="en-GB" sz="1200" noProof="0" dirty="0">
                <a:solidFill>
                  <a:schemeClr val="dk1"/>
                </a:solidFill>
                <a:ea typeface="Arial"/>
                <a:cs typeface="Aldhabi" panose="020B0604020202020204" pitchFamily="2" charset="-78"/>
                <a:sym typeface="Arial"/>
                <a:hlinkClick r:id="rId4"/>
              </a:rPr>
              <a:t>http://ihmeuw.org/5vel</a:t>
            </a:r>
            <a:endParaRPr lang="en-US" sz="1200" dirty="0">
              <a:solidFill>
                <a:schemeClr val="bg1">
                  <a:lumMod val="50000"/>
                </a:schemeClr>
              </a:solidFill>
            </a:endParaRPr>
          </a:p>
        </p:txBody>
      </p:sp>
    </p:spTree>
    <p:extLst>
      <p:ext uri="{BB962C8B-B14F-4D97-AF65-F5344CB8AC3E}">
        <p14:creationId xmlns:p14="http://schemas.microsoft.com/office/powerpoint/2010/main" val="1856471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481504-2DCE-4B6B-99AA-9BD105DB7813}"/>
              </a:ext>
            </a:extLst>
          </p:cNvPr>
          <p:cNvSpPr>
            <a:spLocks noGrp="1"/>
          </p:cNvSpPr>
          <p:nvPr>
            <p:ph type="sldNum" sz="quarter" idx="4"/>
          </p:nvPr>
        </p:nvSpPr>
        <p:spPr/>
        <p:txBody>
          <a:bodyPr/>
          <a:lstStyle/>
          <a:p>
            <a:pPr>
              <a:defRPr/>
            </a:pPr>
            <a:fld id="{DADBB38E-37F0-4099-9E14-30415241E9AC}" type="slidenum">
              <a:rPr lang="en-US" smtClean="0"/>
              <a:pPr>
                <a:defRPr/>
              </a:pPr>
              <a:t>7</a:t>
            </a:fld>
            <a:endParaRPr lang="en-US" dirty="0"/>
          </a:p>
        </p:txBody>
      </p:sp>
      <p:pic>
        <p:nvPicPr>
          <p:cNvPr id="13" name="Picture 12">
            <a:extLst>
              <a:ext uri="{FF2B5EF4-FFF2-40B4-BE49-F238E27FC236}">
                <a16:creationId xmlns:a16="http://schemas.microsoft.com/office/drawing/2014/main" id="{A88C0A3A-5CCB-42D0-99F7-54205ABD97BA}"/>
              </a:ext>
            </a:extLst>
          </p:cNvPr>
          <p:cNvPicPr>
            <a:picLocks noChangeAspect="1"/>
          </p:cNvPicPr>
          <p:nvPr/>
        </p:nvPicPr>
        <p:blipFill>
          <a:blip r:embed="rId2"/>
          <a:stretch>
            <a:fillRect/>
          </a:stretch>
        </p:blipFill>
        <p:spPr>
          <a:xfrm>
            <a:off x="6168749" y="76201"/>
            <a:ext cx="5900917" cy="5943600"/>
          </a:xfrm>
          <a:prstGeom prst="rect">
            <a:avLst/>
          </a:prstGeom>
        </p:spPr>
      </p:pic>
      <p:pic>
        <p:nvPicPr>
          <p:cNvPr id="4" name="Picture 3">
            <a:extLst>
              <a:ext uri="{FF2B5EF4-FFF2-40B4-BE49-F238E27FC236}">
                <a16:creationId xmlns:a16="http://schemas.microsoft.com/office/drawing/2014/main" id="{B604A417-E2CA-4EDD-BA42-A3FA464A355F}"/>
              </a:ext>
            </a:extLst>
          </p:cNvPr>
          <p:cNvPicPr>
            <a:picLocks noChangeAspect="1"/>
          </p:cNvPicPr>
          <p:nvPr/>
        </p:nvPicPr>
        <p:blipFill>
          <a:blip r:embed="rId3"/>
          <a:stretch>
            <a:fillRect/>
          </a:stretch>
        </p:blipFill>
        <p:spPr>
          <a:xfrm>
            <a:off x="25167" y="228600"/>
            <a:ext cx="5812146" cy="5791201"/>
          </a:xfrm>
          <a:prstGeom prst="rect">
            <a:avLst/>
          </a:prstGeom>
        </p:spPr>
      </p:pic>
      <p:sp>
        <p:nvSpPr>
          <p:cNvPr id="7" name="Rectangle 6">
            <a:extLst>
              <a:ext uri="{FF2B5EF4-FFF2-40B4-BE49-F238E27FC236}">
                <a16:creationId xmlns:a16="http://schemas.microsoft.com/office/drawing/2014/main" id="{9A121E91-B7FF-49E4-BBDD-CA552BD5804A}"/>
              </a:ext>
            </a:extLst>
          </p:cNvPr>
          <p:cNvSpPr/>
          <p:nvPr/>
        </p:nvSpPr>
        <p:spPr>
          <a:xfrm>
            <a:off x="0" y="6370209"/>
            <a:ext cx="11353800" cy="461665"/>
          </a:xfrm>
          <a:prstGeom prst="rect">
            <a:avLst/>
          </a:prstGeom>
        </p:spPr>
        <p:txBody>
          <a:bodyPr wrap="square">
            <a:spAutoFit/>
          </a:bodyPr>
          <a:lstStyle/>
          <a:p>
            <a:r>
              <a:rPr lang="en-US" sz="1200" dirty="0">
                <a:solidFill>
                  <a:schemeClr val="bg1">
                    <a:lumMod val="50000"/>
                  </a:schemeClr>
                </a:solidFill>
              </a:rPr>
              <a:t>Gakidou E,…</a:t>
            </a:r>
            <a:r>
              <a:rPr lang="et-EE" sz="1200" dirty="0">
                <a:solidFill>
                  <a:schemeClr val="bg1">
                    <a:lumMod val="50000"/>
                  </a:schemeClr>
                </a:solidFill>
              </a:rPr>
              <a:t> </a:t>
            </a:r>
            <a:r>
              <a:rPr lang="en-US" sz="1200" dirty="0">
                <a:solidFill>
                  <a:schemeClr val="bg1">
                    <a:lumMod val="50000"/>
                  </a:schemeClr>
                </a:solidFill>
              </a:rPr>
              <a:t>Tillmann T,</a:t>
            </a:r>
            <a:r>
              <a:rPr lang="et-EE" sz="1200" dirty="0">
                <a:solidFill>
                  <a:schemeClr val="bg1">
                    <a:lumMod val="50000"/>
                  </a:schemeClr>
                </a:solidFill>
              </a:rPr>
              <a:t> Jürisson M,</a:t>
            </a:r>
            <a:r>
              <a:rPr lang="en-US" sz="1200" dirty="0">
                <a:solidFill>
                  <a:schemeClr val="bg1">
                    <a:lumMod val="50000"/>
                  </a:schemeClr>
                </a:solidFill>
              </a:rPr>
              <a:t>… </a:t>
            </a:r>
            <a:r>
              <a:rPr lang="et-EE" sz="1200" dirty="0">
                <a:solidFill>
                  <a:schemeClr val="bg1">
                    <a:lumMod val="50000"/>
                  </a:schemeClr>
                </a:solidFill>
              </a:rPr>
              <a:t>et al.</a:t>
            </a:r>
            <a:r>
              <a:rPr lang="en-US" sz="1200" dirty="0">
                <a:solidFill>
                  <a:schemeClr val="bg1">
                    <a:lumMod val="50000"/>
                  </a:schemeClr>
                </a:solidFill>
              </a:rPr>
              <a:t>. Global, regional, and national comparative risk assessment of 84 behavioural, environmental and occupational, and metabolic risks or clusters of risks, 1990-2016: a systematic analysis for the </a:t>
            </a:r>
            <a:r>
              <a:rPr lang="en-US" sz="1200" b="1" dirty="0">
                <a:solidFill>
                  <a:schemeClr val="bg1">
                    <a:lumMod val="50000"/>
                  </a:schemeClr>
                </a:solidFill>
              </a:rPr>
              <a:t>Global Burden of Disease Study </a:t>
            </a:r>
            <a:r>
              <a:rPr lang="en-US" sz="1200" dirty="0">
                <a:solidFill>
                  <a:schemeClr val="bg1">
                    <a:lumMod val="50000"/>
                  </a:schemeClr>
                </a:solidFill>
              </a:rPr>
              <a:t>2016. The Lancet.</a:t>
            </a:r>
            <a:r>
              <a:rPr lang="et-EE" sz="1200" dirty="0">
                <a:solidFill>
                  <a:schemeClr val="bg1">
                    <a:lumMod val="50000"/>
                  </a:schemeClr>
                </a:solidFill>
              </a:rPr>
              <a:t> </a:t>
            </a:r>
            <a:r>
              <a:rPr lang="en-GB" sz="1200" noProof="0" dirty="0">
                <a:solidFill>
                  <a:schemeClr val="dk1"/>
                </a:solidFill>
                <a:ea typeface="Arial"/>
                <a:cs typeface="Aldhabi" panose="020B0604020202020204" pitchFamily="2" charset="-78"/>
                <a:sym typeface="Arial"/>
                <a:hlinkClick r:id="rId4"/>
              </a:rPr>
              <a:t>http://ihmeuw.org/5vel</a:t>
            </a:r>
            <a:endParaRPr lang="en-US" sz="1200" dirty="0">
              <a:solidFill>
                <a:schemeClr val="bg1">
                  <a:lumMod val="50000"/>
                </a:schemeClr>
              </a:solidFill>
            </a:endParaRPr>
          </a:p>
        </p:txBody>
      </p:sp>
    </p:spTree>
    <p:extLst>
      <p:ext uri="{BB962C8B-B14F-4D97-AF65-F5344CB8AC3E}">
        <p14:creationId xmlns:p14="http://schemas.microsoft.com/office/powerpoint/2010/main" val="1606527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280426-CE5E-4FD2-BD20-87AAC1BE7FD2}"/>
              </a:ext>
            </a:extLst>
          </p:cNvPr>
          <p:cNvSpPr/>
          <p:nvPr/>
        </p:nvSpPr>
        <p:spPr>
          <a:xfrm>
            <a:off x="457200" y="2286000"/>
            <a:ext cx="107442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609600" y="381000"/>
            <a:ext cx="11506200" cy="685800"/>
          </a:xfrm>
        </p:spPr>
        <p:txBody>
          <a:bodyPr/>
          <a:lstStyle/>
          <a:p>
            <a:r>
              <a:rPr lang="et-EE" sz="4400" b="1" noProof="0" dirty="0">
                <a:solidFill>
                  <a:schemeClr val="dk1"/>
                </a:solidFill>
                <a:ea typeface="Arial"/>
                <a:cs typeface="Aldhabi" panose="020B0604020202020204" pitchFamily="2" charset="-78"/>
                <a:sym typeface="Arial"/>
              </a:rPr>
              <a:t>Heart disease is </a:t>
            </a:r>
            <a:r>
              <a:rPr lang="en-GB" sz="4400" b="1" noProof="0" dirty="0">
                <a:solidFill>
                  <a:schemeClr val="dk1"/>
                </a:solidFill>
                <a:ea typeface="Arial"/>
                <a:cs typeface="Aldhabi" panose="020B0604020202020204" pitchFamily="2" charset="-78"/>
                <a:sym typeface="Arial"/>
              </a:rPr>
              <a:t>90</a:t>
            </a:r>
            <a:r>
              <a:rPr lang="et-EE" sz="4400" b="1" noProof="0" dirty="0">
                <a:solidFill>
                  <a:schemeClr val="dk1"/>
                </a:solidFill>
                <a:ea typeface="Arial"/>
                <a:cs typeface="Aldhabi" panose="020B0604020202020204" pitchFamily="2" charset="-78"/>
                <a:sym typeface="Arial"/>
              </a:rPr>
              <a:t>% preventable</a:t>
            </a:r>
            <a:endParaRPr lang="en-GB" noProof="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219200"/>
            <a:ext cx="11506200" cy="4953000"/>
          </a:xfrm>
        </p:spPr>
        <p:txBody>
          <a:bodyPr/>
          <a:lstStyle/>
          <a:p>
            <a:pPr marL="457200" lvl="0" indent="-457200">
              <a:lnSpc>
                <a:spcPct val="150000"/>
              </a:lnSpc>
              <a:spcBef>
                <a:spcPts val="0"/>
              </a:spcBef>
              <a:spcAft>
                <a:spcPts val="0"/>
              </a:spcAft>
              <a:buClr>
                <a:schemeClr val="dk1"/>
              </a:buClr>
              <a:buSzPts val="2400"/>
              <a:buAutoNum type="arabicParenR"/>
            </a:pPr>
            <a:r>
              <a:rPr lang="en-GB" sz="2200" noProof="0" dirty="0">
                <a:solidFill>
                  <a:schemeClr val="dk1"/>
                </a:solidFill>
                <a:ea typeface="Arial"/>
                <a:cs typeface="Aldhabi" panose="020B0604020202020204" pitchFamily="2" charset="-78"/>
                <a:sym typeface="Arial"/>
              </a:rPr>
              <a:t>Heart disease (</a:t>
            </a:r>
            <a:r>
              <a:rPr lang="et-EE" sz="2200" noProof="0" dirty="0">
                <a:solidFill>
                  <a:schemeClr val="dk1"/>
                </a:solidFill>
                <a:ea typeface="Arial"/>
                <a:cs typeface="Aldhabi" panose="020B0604020202020204" pitchFamily="2" charset="-78"/>
                <a:sym typeface="Arial"/>
              </a:rPr>
              <a:t>a.k.a cardiovascular disease) includes </a:t>
            </a:r>
            <a:r>
              <a:rPr lang="en-GB" sz="2200" noProof="0" dirty="0">
                <a:solidFill>
                  <a:schemeClr val="dk1"/>
                </a:solidFill>
                <a:ea typeface="Arial"/>
                <a:cs typeface="Aldhabi" panose="020B0604020202020204" pitchFamily="2" charset="-78"/>
                <a:sym typeface="Arial"/>
              </a:rPr>
              <a:t>heart attacks and stroke</a:t>
            </a:r>
            <a:r>
              <a:rPr lang="et-EE" sz="2200" noProof="0" dirty="0">
                <a:solidFill>
                  <a:schemeClr val="dk1"/>
                </a:solidFill>
                <a:ea typeface="Arial"/>
                <a:cs typeface="Aldhabi" panose="020B0604020202020204" pitchFamily="2" charset="-78"/>
                <a:sym typeface="Arial"/>
              </a:rPr>
              <a:t>. 	Caused by similar mechanisms. </a:t>
            </a:r>
            <a:r>
              <a:rPr lang="et-EE" sz="2200" dirty="0">
                <a:solidFill>
                  <a:schemeClr val="dk1"/>
                </a:solidFill>
                <a:ea typeface="Arial"/>
                <a:cs typeface="Aldhabi" panose="020B0604020202020204" pitchFamily="2" charset="-78"/>
                <a:sym typeface="Arial"/>
              </a:rPr>
              <a:t>N</a:t>
            </a:r>
            <a:r>
              <a:rPr lang="en-GB" sz="2200" noProof="0" dirty="0">
                <a:solidFill>
                  <a:schemeClr val="dk1"/>
                </a:solidFill>
                <a:ea typeface="Arial"/>
                <a:cs typeface="Aldhabi" panose="020B0604020202020204" pitchFamily="2" charset="-78"/>
                <a:sym typeface="Arial"/>
              </a:rPr>
              <a:t>r 1 cause of death.</a:t>
            </a:r>
          </a:p>
          <a:p>
            <a:pPr marL="457200" lvl="0" indent="-457200">
              <a:lnSpc>
                <a:spcPct val="150000"/>
              </a:lnSpc>
              <a:spcBef>
                <a:spcPts val="0"/>
              </a:spcBef>
              <a:spcAft>
                <a:spcPts val="0"/>
              </a:spcAft>
              <a:buClr>
                <a:schemeClr val="dk1"/>
              </a:buClr>
              <a:buSzPts val="2400"/>
              <a:buAutoNum type="arabicParenR"/>
            </a:pPr>
            <a:r>
              <a:rPr lang="et-EE" sz="2200" dirty="0">
                <a:solidFill>
                  <a:schemeClr val="dk1"/>
                </a:solidFill>
                <a:ea typeface="Arial"/>
                <a:cs typeface="Aldhabi" panose="020B0604020202020204" pitchFamily="2" charset="-78"/>
                <a:sym typeface="Arial"/>
              </a:rPr>
              <a:t>For </a:t>
            </a:r>
            <a:r>
              <a:rPr lang="en-GB" sz="2200" dirty="0">
                <a:solidFill>
                  <a:schemeClr val="dk1"/>
                </a:solidFill>
                <a:ea typeface="Arial"/>
                <a:cs typeface="Aldhabi" panose="020B0604020202020204" pitchFamily="2" charset="-78"/>
                <a:sym typeface="Arial"/>
              </a:rPr>
              <a:t>90% of cases, we know what caused it.</a:t>
            </a:r>
          </a:p>
          <a:p>
            <a:pPr marL="457200" lvl="0" indent="-457200">
              <a:lnSpc>
                <a:spcPct val="150000"/>
              </a:lnSpc>
              <a:spcBef>
                <a:spcPts val="0"/>
              </a:spcBef>
              <a:spcAft>
                <a:spcPts val="0"/>
              </a:spcAft>
              <a:buClr>
                <a:schemeClr val="dk1"/>
              </a:buClr>
              <a:buSzPts val="2400"/>
              <a:buAutoNum type="arabicParenR"/>
            </a:pPr>
            <a:r>
              <a:rPr lang="et-EE" sz="2200" noProof="0" dirty="0">
                <a:solidFill>
                  <a:schemeClr val="dk1"/>
                </a:solidFill>
                <a:ea typeface="Arial"/>
                <a:cs typeface="Aldhabi" panose="020B0604020202020204" pitchFamily="2" charset="-78"/>
                <a:sym typeface="Arial"/>
              </a:rPr>
              <a:t>Some countries have already lowered heart disease by 80%.</a:t>
            </a:r>
          </a:p>
          <a:p>
            <a:pPr marL="457200" lvl="0" indent="-457200">
              <a:lnSpc>
                <a:spcPct val="150000"/>
              </a:lnSpc>
              <a:spcBef>
                <a:spcPts val="0"/>
              </a:spcBef>
              <a:spcAft>
                <a:spcPts val="0"/>
              </a:spcAft>
              <a:buClr>
                <a:schemeClr val="dk1"/>
              </a:buClr>
              <a:buSzPts val="2400"/>
              <a:buAutoNum type="arabicParenR"/>
            </a:pPr>
            <a:r>
              <a:rPr lang="en-GB" sz="2200" noProof="0" dirty="0">
                <a:solidFill>
                  <a:schemeClr val="dk1"/>
                </a:solidFill>
                <a:ea typeface="Arial"/>
                <a:cs typeface="Aldhabi" panose="020B0604020202020204" pitchFamily="2" charset="-78"/>
                <a:sym typeface="Arial"/>
              </a:rPr>
              <a:t>You can prevent </a:t>
            </a:r>
            <a:r>
              <a:rPr lang="et-EE" sz="2200" noProof="0" dirty="0">
                <a:solidFill>
                  <a:schemeClr val="dk1"/>
                </a:solidFill>
                <a:ea typeface="Arial"/>
                <a:cs typeface="Aldhabi" panose="020B0604020202020204" pitchFamily="2" charset="-78"/>
                <a:sym typeface="Arial"/>
              </a:rPr>
              <a:t>80-</a:t>
            </a:r>
            <a:r>
              <a:rPr lang="en-GB" sz="2200" noProof="0" dirty="0">
                <a:solidFill>
                  <a:schemeClr val="dk1"/>
                </a:solidFill>
                <a:ea typeface="Arial"/>
                <a:cs typeface="Aldhabi" panose="020B0604020202020204" pitchFamily="2" charset="-78"/>
                <a:sym typeface="Arial"/>
              </a:rPr>
              <a:t>90% of heart disease by </a:t>
            </a:r>
            <a:r>
              <a:rPr lang="en-GB" sz="2200" dirty="0">
                <a:solidFill>
                  <a:schemeClr val="dk1"/>
                </a:solidFill>
                <a:ea typeface="Arial"/>
                <a:cs typeface="Aldhabi" panose="020B0604020202020204" pitchFamily="2" charset="-78"/>
                <a:sym typeface="Arial"/>
              </a:rPr>
              <a:t>more than one way</a:t>
            </a:r>
            <a:r>
              <a:rPr lang="et-EE" sz="2200" dirty="0">
                <a:solidFill>
                  <a:schemeClr val="dk1"/>
                </a:solidFill>
                <a:ea typeface="Arial"/>
                <a:cs typeface="Aldhabi" panose="020B0604020202020204" pitchFamily="2" charset="-78"/>
                <a:sym typeface="Arial"/>
              </a:rPr>
              <a:t>:</a:t>
            </a:r>
            <a:endParaRPr lang="en-GB" sz="2200" dirty="0">
              <a:solidFill>
                <a:schemeClr val="dk1"/>
              </a:solidFill>
              <a:ea typeface="Arial"/>
              <a:cs typeface="Aldhabi" panose="020B0604020202020204" pitchFamily="2" charset="-78"/>
              <a:sym typeface="Arial"/>
            </a:endParaRPr>
          </a:p>
          <a:p>
            <a:pPr lvl="0">
              <a:lnSpc>
                <a:spcPct val="150000"/>
              </a:lnSpc>
              <a:spcBef>
                <a:spcPts val="0"/>
              </a:spcBef>
              <a:spcAft>
                <a:spcPts val="0"/>
              </a:spcAft>
              <a:buClr>
                <a:schemeClr val="dk1"/>
              </a:buClr>
              <a:buSzPts val="2400"/>
            </a:pPr>
            <a:r>
              <a:rPr lang="en-GB" sz="2200" noProof="0" dirty="0">
                <a:solidFill>
                  <a:schemeClr val="dk1"/>
                </a:solidFill>
                <a:ea typeface="Arial"/>
                <a:cs typeface="Aldhabi" panose="020B0604020202020204" pitchFamily="2" charset="-78"/>
                <a:sym typeface="Arial"/>
              </a:rPr>
              <a:t>	A) Make everyone’s lifestyle behaviours perfect. (e.g. </a:t>
            </a:r>
            <a:r>
              <a:rPr lang="et-EE" sz="2200" noProof="0" dirty="0">
                <a:solidFill>
                  <a:schemeClr val="dk1"/>
                </a:solidFill>
                <a:ea typeface="Arial"/>
                <a:cs typeface="Aldhabi" panose="020B0604020202020204" pitchFamily="2" charset="-78"/>
                <a:sym typeface="Arial"/>
              </a:rPr>
              <a:t>More olive oil</a:t>
            </a:r>
            <a:r>
              <a:rPr lang="en-GB" sz="2200" noProof="0" dirty="0">
                <a:solidFill>
                  <a:schemeClr val="dk1"/>
                </a:solidFill>
                <a:ea typeface="Arial"/>
                <a:cs typeface="Aldhabi" panose="020B0604020202020204" pitchFamily="2" charset="-78"/>
                <a:sym typeface="Arial"/>
              </a:rPr>
              <a:t>)</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B) Give high-risk people preventative drugs (e.g. Statin trials).</a:t>
            </a:r>
          </a:p>
          <a:p>
            <a:pPr lvl="0">
              <a:lnSpc>
                <a:spcPct val="150000"/>
              </a:lnSpc>
              <a:spcBef>
                <a:spcPts val="0"/>
              </a:spcBef>
              <a:spcAft>
                <a:spcPts val="0"/>
              </a:spcAft>
              <a:buClr>
                <a:schemeClr val="dk1"/>
              </a:buClr>
              <a:buSzPts val="2400"/>
            </a:pPr>
            <a:r>
              <a:rPr lang="en-GB" sz="2200" dirty="0">
                <a:solidFill>
                  <a:schemeClr val="dk1"/>
                </a:solidFill>
                <a:ea typeface="Arial"/>
                <a:cs typeface="Aldhabi" panose="020B0604020202020204" pitchFamily="2" charset="-78"/>
                <a:sym typeface="Arial"/>
              </a:rPr>
              <a:t>	C) A little bit of both. </a:t>
            </a:r>
            <a:r>
              <a:rPr lang="en-GB" sz="2200" noProof="0" dirty="0">
                <a:solidFill>
                  <a:schemeClr val="dk1"/>
                </a:solidFill>
                <a:ea typeface="Arial"/>
                <a:cs typeface="Aldhabi" panose="020B0604020202020204" pitchFamily="2" charset="-78"/>
                <a:sym typeface="Arial"/>
              </a:rPr>
              <a:t> </a:t>
            </a:r>
          </a:p>
        </p:txBody>
      </p:sp>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a:xfrm>
            <a:off x="10363200" y="5940079"/>
            <a:ext cx="1371600" cy="365125"/>
          </a:xfrm>
        </p:spPr>
        <p:txBody>
          <a:bodyPr/>
          <a:lstStyle/>
          <a:p>
            <a:pPr>
              <a:defRPr/>
            </a:pPr>
            <a:fld id="{DADBB38E-37F0-4099-9E14-30415241E9AC}" type="slidenum">
              <a:rPr lang="en-US" smtClean="0"/>
              <a:pPr>
                <a:defRPr/>
              </a:pPr>
              <a:t>8</a:t>
            </a:fld>
            <a:endParaRPr lang="en-US" dirty="0"/>
          </a:p>
        </p:txBody>
      </p:sp>
    </p:spTree>
    <p:extLst>
      <p:ext uri="{BB962C8B-B14F-4D97-AF65-F5344CB8AC3E}">
        <p14:creationId xmlns:p14="http://schemas.microsoft.com/office/powerpoint/2010/main" val="2691585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CE68D4-51A3-4DF3-950D-34D591CE9EE9}"/>
              </a:ext>
            </a:extLst>
          </p:cNvPr>
          <p:cNvSpPr>
            <a:spLocks noGrp="1"/>
          </p:cNvSpPr>
          <p:nvPr>
            <p:ph type="sldNum" sz="quarter" idx="4"/>
          </p:nvPr>
        </p:nvSpPr>
        <p:spPr/>
        <p:txBody>
          <a:bodyPr/>
          <a:lstStyle/>
          <a:p>
            <a:pPr>
              <a:defRPr/>
            </a:pPr>
            <a:fld id="{DADBB38E-37F0-4099-9E14-30415241E9AC}" type="slidenum">
              <a:rPr lang="en-US" smtClean="0"/>
              <a:pPr>
                <a:defRPr/>
              </a:pPr>
              <a:t>9</a:t>
            </a:fld>
            <a:endParaRPr lang="en-US" dirty="0"/>
          </a:p>
        </p:txBody>
      </p:sp>
      <p:sp>
        <p:nvSpPr>
          <p:cNvPr id="11" name="Rectangle 10">
            <a:extLst>
              <a:ext uri="{FF2B5EF4-FFF2-40B4-BE49-F238E27FC236}">
                <a16:creationId xmlns:a16="http://schemas.microsoft.com/office/drawing/2014/main" id="{FEA6131B-61B5-4487-A82B-91A19FCC6F74}"/>
              </a:ext>
            </a:extLst>
          </p:cNvPr>
          <p:cNvSpPr/>
          <p:nvPr/>
        </p:nvSpPr>
        <p:spPr>
          <a:xfrm>
            <a:off x="0" y="6072497"/>
            <a:ext cx="11353800" cy="738664"/>
          </a:xfrm>
          <a:prstGeom prst="rect">
            <a:avLst/>
          </a:prstGeom>
        </p:spPr>
        <p:txBody>
          <a:bodyPr wrap="square">
            <a:spAutoFit/>
          </a:bodyPr>
          <a:lstStyle/>
          <a:p>
            <a:r>
              <a:rPr lang="en-US" sz="1400" dirty="0">
                <a:solidFill>
                  <a:schemeClr val="bg1">
                    <a:lumMod val="50000"/>
                  </a:schemeClr>
                </a:solidFill>
              </a:rPr>
              <a:t>Gakidou E,…</a:t>
            </a:r>
            <a:r>
              <a:rPr lang="et-EE" sz="1400" dirty="0">
                <a:solidFill>
                  <a:schemeClr val="bg1">
                    <a:lumMod val="50000"/>
                  </a:schemeClr>
                </a:solidFill>
              </a:rPr>
              <a:t> </a:t>
            </a:r>
            <a:r>
              <a:rPr lang="en-US" sz="1400" dirty="0">
                <a:solidFill>
                  <a:schemeClr val="bg1">
                    <a:lumMod val="50000"/>
                  </a:schemeClr>
                </a:solidFill>
              </a:rPr>
              <a:t>Tillmann T,</a:t>
            </a:r>
            <a:r>
              <a:rPr lang="et-EE" sz="1400" dirty="0">
                <a:solidFill>
                  <a:schemeClr val="bg1">
                    <a:lumMod val="50000"/>
                  </a:schemeClr>
                </a:solidFill>
              </a:rPr>
              <a:t> Jürisson M,</a:t>
            </a:r>
            <a:r>
              <a:rPr lang="en-US" sz="1400" dirty="0">
                <a:solidFill>
                  <a:schemeClr val="bg1">
                    <a:lumMod val="50000"/>
                  </a:schemeClr>
                </a:solidFill>
              </a:rPr>
              <a:t>… </a:t>
            </a:r>
            <a:r>
              <a:rPr lang="et-EE" sz="1400" dirty="0">
                <a:solidFill>
                  <a:schemeClr val="bg1">
                    <a:lumMod val="50000"/>
                  </a:schemeClr>
                </a:solidFill>
              </a:rPr>
              <a:t>et al.</a:t>
            </a:r>
            <a:r>
              <a:rPr lang="en-US" sz="1400" dirty="0">
                <a:solidFill>
                  <a:schemeClr val="bg1">
                    <a:lumMod val="50000"/>
                  </a:schemeClr>
                </a:solidFill>
              </a:rPr>
              <a:t>. Global, regional, and national comparative risk assessment of 84 behavioural, environmental and occupational, and metabolic risks or clusters of risks, 1990-2016: a systematic analysis for the </a:t>
            </a:r>
            <a:r>
              <a:rPr lang="en-US" sz="1400" b="1" dirty="0">
                <a:solidFill>
                  <a:schemeClr val="bg1">
                    <a:lumMod val="50000"/>
                  </a:schemeClr>
                </a:solidFill>
              </a:rPr>
              <a:t>Global Burden of Disease Study </a:t>
            </a:r>
            <a:r>
              <a:rPr lang="en-US" sz="1400" dirty="0">
                <a:solidFill>
                  <a:schemeClr val="bg1">
                    <a:lumMod val="50000"/>
                  </a:schemeClr>
                </a:solidFill>
              </a:rPr>
              <a:t>2016. The Lancet.</a:t>
            </a:r>
            <a:r>
              <a:rPr lang="et-EE" sz="1400" dirty="0">
                <a:solidFill>
                  <a:schemeClr val="bg1">
                    <a:lumMod val="50000"/>
                  </a:schemeClr>
                </a:solidFill>
              </a:rPr>
              <a:t> </a:t>
            </a:r>
            <a:r>
              <a:rPr lang="en-GB" sz="1400" noProof="0" dirty="0">
                <a:solidFill>
                  <a:schemeClr val="dk1"/>
                </a:solidFill>
                <a:ea typeface="Arial"/>
                <a:cs typeface="Aldhabi" panose="020B0604020202020204" pitchFamily="2" charset="-78"/>
                <a:sym typeface="Arial"/>
                <a:hlinkClick r:id="rId2"/>
              </a:rPr>
              <a:t>http://ihmeuw.org/5vel</a:t>
            </a:r>
            <a:endParaRPr lang="en-US" sz="1400" dirty="0">
              <a:solidFill>
                <a:schemeClr val="bg1">
                  <a:lumMod val="50000"/>
                </a:schemeClr>
              </a:solidFill>
            </a:endParaRPr>
          </a:p>
        </p:txBody>
      </p:sp>
      <p:pic>
        <p:nvPicPr>
          <p:cNvPr id="13" name="Picture 12">
            <a:extLst>
              <a:ext uri="{FF2B5EF4-FFF2-40B4-BE49-F238E27FC236}">
                <a16:creationId xmlns:a16="http://schemas.microsoft.com/office/drawing/2014/main" id="{867F91B9-3A79-42D5-93B3-5C864E386EFA}"/>
              </a:ext>
            </a:extLst>
          </p:cNvPr>
          <p:cNvPicPr>
            <a:picLocks noChangeAspect="1"/>
          </p:cNvPicPr>
          <p:nvPr/>
        </p:nvPicPr>
        <p:blipFill>
          <a:blip r:embed="rId3"/>
          <a:stretch>
            <a:fillRect/>
          </a:stretch>
        </p:blipFill>
        <p:spPr>
          <a:xfrm>
            <a:off x="76200" y="609600"/>
            <a:ext cx="7579995" cy="5257800"/>
          </a:xfrm>
          <a:prstGeom prst="rect">
            <a:avLst/>
          </a:prstGeom>
        </p:spPr>
      </p:pic>
    </p:spTree>
    <p:extLst>
      <p:ext uri="{BB962C8B-B14F-4D97-AF65-F5344CB8AC3E}">
        <p14:creationId xmlns:p14="http://schemas.microsoft.com/office/powerpoint/2010/main" val="3924460840"/>
      </p:ext>
    </p:extLst>
  </p:cSld>
  <p:clrMapOvr>
    <a:masterClrMapping/>
  </p:clrMapOvr>
</p:sld>
</file>

<file path=ppt/theme/theme1.xml><?xml version="1.0" encoding="utf-8"?>
<a:theme xmlns:a="http://schemas.openxmlformats.org/drawingml/2006/main" name="UT_2019 Theme">
  <a:themeElements>
    <a:clrScheme name="UT_2019">
      <a:dk1>
        <a:srgbClr val="2C5696"/>
      </a:dk1>
      <a:lt1>
        <a:srgbClr val="FFFFFF"/>
      </a:lt1>
      <a:dk2>
        <a:srgbClr val="102064"/>
      </a:dk2>
      <a:lt2>
        <a:srgbClr val="FFFFFF"/>
      </a:lt2>
      <a:accent1>
        <a:srgbClr val="00A6E9"/>
      </a:accent1>
      <a:accent2>
        <a:srgbClr val="ED7D31"/>
      </a:accent2>
      <a:accent3>
        <a:srgbClr val="E52143"/>
      </a:accent3>
      <a:accent4>
        <a:srgbClr val="AE78B1"/>
      </a:accent4>
      <a:accent5>
        <a:srgbClr val="87BC1F"/>
      </a:accent5>
      <a:accent6>
        <a:srgbClr val="FAA41A"/>
      </a:accent6>
      <a:hlink>
        <a:srgbClr val="FF6F20"/>
      </a:hlink>
      <a:folHlink>
        <a:srgbClr val="00A6E9"/>
      </a:folHlink>
    </a:clrScheme>
    <a:fontScheme name="UT_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4444</TotalTime>
  <Words>3270</Words>
  <Application>Microsoft Office PowerPoint</Application>
  <PresentationFormat>Widescreen</PresentationFormat>
  <Paragraphs>252</Paragraphs>
  <Slides>45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Arial Black</vt:lpstr>
      <vt:lpstr>Calibri</vt:lpstr>
      <vt:lpstr>Rubik</vt:lpstr>
      <vt:lpstr>Rubik Bold</vt:lpstr>
      <vt:lpstr>UT_2019 Theme</vt:lpstr>
      <vt:lpstr>Integrating  big health and  big social data, to  better predict heart attacks, and  reduce its socioeconomic inequality</vt:lpstr>
      <vt:lpstr>A little about me</vt:lpstr>
      <vt:lpstr>Agenda</vt:lpstr>
      <vt:lpstr>Heart disease is 90% preventable</vt:lpstr>
      <vt:lpstr>PowerPoint Presentation</vt:lpstr>
      <vt:lpstr>PowerPoint Presentation</vt:lpstr>
      <vt:lpstr>PowerPoint Presentation</vt:lpstr>
      <vt:lpstr>Heart disease is 90% preventable</vt:lpstr>
      <vt:lpstr>PowerPoint Presentation</vt:lpstr>
      <vt:lpstr>PowerPoint Presentation</vt:lpstr>
      <vt:lpstr>Heart disease is 90% preventable</vt:lpstr>
      <vt:lpstr>PowerPoint Presentation</vt:lpstr>
      <vt:lpstr>Heart disease is 90% preventable</vt:lpstr>
      <vt:lpstr>PowerPoint Presentation</vt:lpstr>
      <vt:lpstr>PowerPoint Presentation</vt:lpstr>
      <vt:lpstr>Agenda</vt:lpstr>
      <vt:lpstr>Socioeconomic status is a leading predictor of heart disease</vt:lpstr>
      <vt:lpstr>PowerPoint Presentation</vt:lpstr>
      <vt:lpstr>PowerPoint Presentation</vt:lpstr>
      <vt:lpstr>Socioeconomic status is a leading predictor of heart disease</vt:lpstr>
      <vt:lpstr>PowerPoint Presentation</vt:lpstr>
      <vt:lpstr>Socioeconomic status is a leading predictor of heart disease</vt:lpstr>
      <vt:lpstr>PowerPoint Presentation</vt:lpstr>
      <vt:lpstr>Socioeconomic status is a leading predictor of heart disease</vt:lpstr>
      <vt:lpstr>PowerPoint Presentation</vt:lpstr>
      <vt:lpstr>Rigorous screening services are developed in a step-by-step manner</vt:lpstr>
      <vt:lpstr>Rigorous screening services are developed in a step-by-step manner</vt:lpstr>
      <vt:lpstr>PowerPoint Presentation</vt:lpstr>
      <vt:lpstr>Rigorous screening services are developed in a step-by-step manner</vt:lpstr>
      <vt:lpstr>PowerPoint Presentation</vt:lpstr>
      <vt:lpstr>PowerPoint Presentation</vt:lpstr>
      <vt:lpstr>Rigorous screening services are developed in a step-by-step manner</vt:lpstr>
      <vt:lpstr>PowerPoint Presentation</vt:lpstr>
      <vt:lpstr>Rigorous screening services are developed in a step-by-step manner</vt:lpstr>
      <vt:lpstr>Rigorous screening services are developed in a step-by-step manner</vt:lpstr>
      <vt:lpstr>PowerPoint Presentation</vt:lpstr>
      <vt:lpstr>Rigorous screening services are developed in a step-by-step manner</vt:lpstr>
      <vt:lpstr>Agenda</vt:lpstr>
      <vt:lpstr>2032: Estonia to test the world’s first heart disease screening service</vt:lpstr>
      <vt:lpstr>PowerPoint Presentation</vt:lpstr>
      <vt:lpstr>PowerPoint Presentation</vt:lpstr>
      <vt:lpstr>Agenda</vt:lpstr>
      <vt:lpstr>5 year project: to mine eHealth and eSocial data, and  derive inequality-reducing disease prediction algorithms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Võime muuta maailma!</dc:title>
  <dc:creator>Heiko Unt</dc:creator>
  <cp:lastModifiedBy>Taavi Tillmann</cp:lastModifiedBy>
  <cp:revision>154</cp:revision>
  <dcterms:created xsi:type="dcterms:W3CDTF">2018-12-27T16:27:33Z</dcterms:created>
  <dcterms:modified xsi:type="dcterms:W3CDTF">2022-10-05T14:37:09Z</dcterms:modified>
</cp:coreProperties>
</file>